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 ContentType="image/jpe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72" r:id="rId7"/>
    <p:sldId id="273"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30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30/10/2025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30/10/2025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30/10/2025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30/10/2025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30/10/2025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30/10/2025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30/10/2025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30/10/2025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30/10/2025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30/10/2025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30/10/2025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30/10/2025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radioncologa.com/page/15/" TargetMode="External"/><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hyperlink" Target="https://creativecommons.org/licenses/by-nc-sa/3.0/"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foto.wuestenigel.com/hand-schreibt-das-wort-quot-waste-quot-verschwendung-mit-kreide-auf-eine-schwarze-tafel/" TargetMode="External"/><Relationship Id="rId2" Type="http://schemas.openxmlformats.org/officeDocument/2006/relationships/image" Target="../media/image7.jpeg"/><Relationship Id="rId1" Type="http://schemas.openxmlformats.org/officeDocument/2006/relationships/slideLayout" Target="../slideLayouts/slideLayout4.xml"/><Relationship Id="rId4" Type="http://schemas.openxmlformats.org/officeDocument/2006/relationships/hyperlink" Target="https://creativecommons.org/licenses/by/3.0/"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Cervical_pregnancy" TargetMode="External"/><Relationship Id="rId2" Type="http://schemas.openxmlformats.org/officeDocument/2006/relationships/image" Target="../media/image8.jpeg"/><Relationship Id="rId1" Type="http://schemas.openxmlformats.org/officeDocument/2006/relationships/slideLayout" Target="../slideLayouts/slideLayout4.xml"/><Relationship Id="rId4" Type="http://schemas.openxmlformats.org/officeDocument/2006/relationships/hyperlink" Target="https://creativecommons.org/licenses/by-sa/3.0/"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flickr.com/photos/chrismoody1111/107946390/" TargetMode="External"/><Relationship Id="rId2" Type="http://schemas.openxmlformats.org/officeDocument/2006/relationships/image" Target="../media/image1.jpg"/><Relationship Id="rId1" Type="http://schemas.openxmlformats.org/officeDocument/2006/relationships/slideLayout" Target="../slideLayouts/slideLayout4.xml"/><Relationship Id="rId4" Type="http://schemas.openxmlformats.org/officeDocument/2006/relationships/hyperlink" Target="https://creativecommons.org/licenses/by-nc-nd/3.0/"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mynextmove.org/profile/summary/29-1215.00?redir=29-1062.00" TargetMode="External"/><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hyperlink" Target="https://creativecommons.org/licenses/by/3.0/"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cato.org/blog/new-heritage-backgrounder-addresses-mix-doctors-not-overall-supply" TargetMode="External"/><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hyperlink" Target="https://creativecommons.org/licenses/by-nc-sa/3.0/"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proyectocoexiste.blogspot.com/" TargetMode="External"/><Relationship Id="rId2" Type="http://schemas.openxmlformats.org/officeDocument/2006/relationships/image" Target="../media/image5.tif"/><Relationship Id="rId1" Type="http://schemas.openxmlformats.org/officeDocument/2006/relationships/slideLayout" Target="../slideLayouts/slideLayout4.xml"/><Relationship Id="rId4" Type="http://schemas.openxmlformats.org/officeDocument/2006/relationships/hyperlink" Target="https://creativecommons.org/licenses/by-nc-sa/3.0/"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just"/>
            <a:r>
              <a:rPr lang="el-GR" sz="2000" b="1" dirty="0">
                <a:solidFill>
                  <a:prstClr val="black"/>
                </a:solidFill>
                <a:latin typeface="Book Antiqua" panose="02040602050305030304" pitchFamily="18" charset="0"/>
              </a:rPr>
              <a:t>ΖΗΤΗΜΑΤΑ ΑΠΌ ΤΗΝ ΥΠΟΧΡΕΩΣΗ ΤΟΥ ΙΑΤΡΟΥ ΕΝΗΜΕΡΩΣΗΣ ΤΟΥ ΑΣΘΕΝΟΥΣ ΓΙΑ ΤΗΝ ΔΙΕΝΕΡΓΕΙΑ ΜΙΑΣ ΙΑΤΡΙΚΗΣ ΠΡΑΞΗΣ ΚΑΙ Ο ΡΟΛΟΣ ΤΟΥ ΑΣΘΕΝΟΥΣ</a:t>
            </a:r>
            <a:endParaRPr lang="el-GR" dirty="0">
              <a:latin typeface="Book Antiqua" panose="02040602050305030304" pitchFamily="18" charset="0"/>
            </a:endParaRPr>
          </a:p>
        </p:txBody>
      </p:sp>
      <p:sp>
        <p:nvSpPr>
          <p:cNvPr id="5" name="Θέση περιεχομένου 4">
            <a:extLst>
              <a:ext uri="{FF2B5EF4-FFF2-40B4-BE49-F238E27FC236}">
                <a16:creationId xmlns:a16="http://schemas.microsoft.com/office/drawing/2014/main" id="{4B09CF9D-BF45-9A7C-4940-B27533FC4E12}"/>
              </a:ext>
            </a:extLst>
          </p:cNvPr>
          <p:cNvSpPr>
            <a:spLocks noGrp="1"/>
          </p:cNvSpPr>
          <p:nvPr>
            <p:ph idx="1"/>
          </p:nvPr>
        </p:nvSpPr>
        <p:spPr/>
        <p:txBody>
          <a:bodyPr/>
          <a:lstStyle/>
          <a:p>
            <a:pPr marL="0" marR="0" lvl="0" indent="0" algn="ctr" defTabSz="914400" rtl="0" eaLnBrk="1" fontAlgn="auto" latinLnBrk="0" hangingPunct="1">
              <a:lnSpc>
                <a:spcPct val="150000"/>
              </a:lnSpc>
              <a:spcBef>
                <a:spcPts val="0"/>
              </a:spcBef>
              <a:spcAft>
                <a:spcPts val="1000"/>
              </a:spcAft>
              <a:buClrTx/>
              <a:buSzTx/>
              <a:buFontTx/>
              <a:buNone/>
              <a:tabLst/>
              <a:defRPr/>
            </a:pPr>
            <a:endParaRPr kumimoji="0" lang="el-GR" sz="1600" b="1"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endParaRPr>
          </a:p>
          <a:p>
            <a:pPr marL="0" marR="0" lvl="0" indent="0" algn="ctr" defTabSz="914400" rtl="0" eaLnBrk="1" fontAlgn="auto" latinLnBrk="0" hangingPunct="1">
              <a:lnSpc>
                <a:spcPct val="150000"/>
              </a:lnSpc>
              <a:spcBef>
                <a:spcPts val="0"/>
              </a:spcBef>
              <a:spcAft>
                <a:spcPts val="1000"/>
              </a:spcAft>
              <a:buClrTx/>
              <a:buSzTx/>
              <a:buFontTx/>
              <a:buNone/>
              <a:tabLst/>
              <a:defRPr/>
            </a:pPr>
            <a:endParaRPr lang="el-GR" sz="1600" b="1" dirty="0">
              <a:solidFill>
                <a:prstClr val="black"/>
              </a:solidFill>
              <a:latin typeface="Book Antiqua" panose="02040602050305030304" pitchFamily="18" charset="0"/>
              <a:ea typeface="Calibri"/>
              <a:cs typeface="Times New Roman"/>
            </a:endParaRPr>
          </a:p>
          <a:p>
            <a:pPr marL="0" marR="0" lvl="0" indent="0" algn="ctr" defTabSz="914400" rtl="0" eaLnBrk="1" fontAlgn="auto" latinLnBrk="0" hangingPunct="1">
              <a:lnSpc>
                <a:spcPct val="150000"/>
              </a:lnSpc>
              <a:spcBef>
                <a:spcPts val="0"/>
              </a:spcBef>
              <a:spcAft>
                <a:spcPts val="1000"/>
              </a:spcAft>
              <a:buClrTx/>
              <a:buSzTx/>
              <a:buFontTx/>
              <a:buNone/>
              <a:tabLst/>
              <a:defRPr/>
            </a:pPr>
            <a:endParaRPr kumimoji="0" lang="el-GR" sz="1600" b="1"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endParaRPr>
          </a:p>
          <a:p>
            <a:pPr marL="0" marR="0" lvl="0" indent="0" algn="ctr" defTabSz="914400" rtl="0" eaLnBrk="1" fontAlgn="auto" latinLnBrk="0" hangingPunct="1">
              <a:lnSpc>
                <a:spcPct val="150000"/>
              </a:lnSpc>
              <a:spcBef>
                <a:spcPts val="0"/>
              </a:spcBef>
              <a:spcAft>
                <a:spcPts val="1000"/>
              </a:spcAft>
              <a:buClrTx/>
              <a:buSzTx/>
              <a:buFontTx/>
              <a:buNone/>
              <a:tabLst/>
              <a:defRPr/>
            </a:pPr>
            <a:r>
              <a:rPr kumimoji="0" lang="el-GR" sz="1600" b="1"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rPr>
              <a:t>                                                                        ΑΙΚΑΤΕΡΙΝΗ Η. ΜΟΥΡΤΖΙΝΗ</a:t>
            </a:r>
          </a:p>
          <a:p>
            <a:pPr marL="0" marR="0" lvl="0" indent="0" algn="r" defTabSz="914400" rtl="0" eaLnBrk="1" fontAlgn="auto" latinLnBrk="0" hangingPunct="1">
              <a:lnSpc>
                <a:spcPct val="150000"/>
              </a:lnSpc>
              <a:spcBef>
                <a:spcPts val="0"/>
              </a:spcBef>
              <a:spcAft>
                <a:spcPts val="1000"/>
              </a:spcAft>
              <a:buClrTx/>
              <a:buSzTx/>
              <a:buFontTx/>
              <a:buNone/>
              <a:tabLst/>
              <a:defRPr/>
            </a:pPr>
            <a:r>
              <a:rPr kumimoji="0" lang="el-GR" sz="1400" b="0"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rPr>
              <a:t>Δικηγόρος, μέλος του Δικηγορικού Συλλόγου Αθηνών</a:t>
            </a:r>
          </a:p>
          <a:p>
            <a:pPr marL="0" marR="0" lvl="0" indent="0" algn="r" defTabSz="914400" rtl="0" eaLnBrk="1" fontAlgn="auto" latinLnBrk="0" hangingPunct="1">
              <a:lnSpc>
                <a:spcPct val="150000"/>
              </a:lnSpc>
              <a:spcBef>
                <a:spcPts val="0"/>
              </a:spcBef>
              <a:spcAft>
                <a:spcPts val="1000"/>
              </a:spcAft>
              <a:buClrTx/>
              <a:buSzTx/>
              <a:buFontTx/>
              <a:buNone/>
              <a:tabLst/>
              <a:defRPr/>
            </a:pPr>
            <a:r>
              <a:rPr kumimoji="0" lang="el-GR" sz="1400" b="0"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rPr>
              <a:t> Μέλος της Δικηγορικής Εταιρείας με την επωνυμία «</a:t>
            </a:r>
            <a:r>
              <a:rPr kumimoji="0" lang="el-GR" sz="1400" b="1" i="0" u="none" strike="noStrike" kern="1200" cap="none" spc="0" normalizeH="0" baseline="0" noProof="0" dirty="0">
                <a:ln>
                  <a:noFill/>
                </a:ln>
                <a:solidFill>
                  <a:srgbClr val="000000"/>
                </a:solidFill>
                <a:effectLst/>
                <a:uLnTx/>
                <a:uFillTx/>
                <a:latin typeface="Book Antiqua" panose="02040602050305030304" pitchFamily="18" charset="0"/>
                <a:ea typeface="Calibri"/>
                <a:cs typeface="Times New Roman"/>
              </a:rPr>
              <a:t>ΔΕΣΠΟΙΝΑ ΒΑΛΒΗ-ΑΙΚΑΤΕΡΙΝΗ ΜΟΥΡΤΖΙΝΗ ΚΑΙ ΣΥΝΕΡΓΑΤΕΣ ΑΕΔΕ»</a:t>
            </a:r>
            <a:endParaRPr kumimoji="0" lang="el-GR" sz="1400" b="0"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endParaRPr>
          </a:p>
          <a:p>
            <a:pPr marL="0" marR="0" lvl="0" indent="0" algn="r" defTabSz="914400" rtl="0" eaLnBrk="1" fontAlgn="auto" latinLnBrk="0" hangingPunct="1">
              <a:lnSpc>
                <a:spcPct val="150000"/>
              </a:lnSpc>
              <a:spcBef>
                <a:spcPts val="0"/>
              </a:spcBef>
              <a:spcAft>
                <a:spcPts val="1000"/>
              </a:spcAft>
              <a:buClrTx/>
              <a:buSzTx/>
              <a:buFontTx/>
              <a:buNone/>
              <a:tabLst/>
              <a:defRPr/>
            </a:pPr>
            <a:r>
              <a:rPr kumimoji="0" lang="el-GR" sz="1400" b="0"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rPr>
              <a:t>Κάτοχος </a:t>
            </a:r>
            <a:r>
              <a:rPr kumimoji="0" lang="en-US" sz="1400" b="1"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rPr>
              <a:t>Master Science</a:t>
            </a:r>
            <a:r>
              <a:rPr kumimoji="0" lang="el-GR" sz="1400" b="0"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rPr>
              <a:t> </a:t>
            </a:r>
            <a:r>
              <a:rPr kumimoji="0" lang="en-US" sz="1400" b="0"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rPr>
              <a:t>(</a:t>
            </a:r>
            <a:r>
              <a:rPr kumimoji="0" lang="en-US" sz="1400" b="1"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rPr>
              <a:t>LLM)</a:t>
            </a:r>
            <a:r>
              <a:rPr kumimoji="0" lang="el-GR" sz="1400" b="1"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rPr>
              <a:t> στο Ευρωπαϊκό Δίκαιο</a:t>
            </a:r>
            <a:endParaRPr kumimoji="0" lang="el-GR" sz="1400" b="0"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endParaRPr>
          </a:p>
          <a:p>
            <a:pPr marL="0" marR="0" lvl="0" indent="0" algn="r" defTabSz="914400" rtl="0" eaLnBrk="1" fontAlgn="auto" latinLnBrk="0" hangingPunct="1">
              <a:lnSpc>
                <a:spcPct val="150000"/>
              </a:lnSpc>
              <a:spcBef>
                <a:spcPts val="0"/>
              </a:spcBef>
              <a:spcAft>
                <a:spcPts val="1000"/>
              </a:spcAft>
              <a:buClrTx/>
              <a:buSzTx/>
              <a:buFontTx/>
              <a:buNone/>
              <a:tabLst/>
              <a:defRPr/>
            </a:pPr>
            <a:r>
              <a:rPr kumimoji="0" lang="el-GR" sz="1400" b="1" i="0" u="none" strike="noStrike" kern="1200" cap="none" spc="0" normalizeH="0" baseline="0" noProof="0" dirty="0">
                <a:ln>
                  <a:noFill/>
                </a:ln>
                <a:solidFill>
                  <a:prstClr val="black"/>
                </a:solidFill>
                <a:effectLst/>
                <a:uLnTx/>
                <a:uFillTx/>
                <a:latin typeface="Book Antiqua" panose="02040602050305030304" pitchFamily="18" charset="0"/>
                <a:ea typeface="Calibri"/>
                <a:cs typeface="Times New Roman"/>
              </a:rPr>
              <a:t>Επιστημονικός Συνεργάτης Ε.ΕΛ.Ι.Α.</a:t>
            </a:r>
          </a:p>
          <a:p>
            <a:endParaRPr lang="el-GR" dirty="0"/>
          </a:p>
        </p:txBody>
      </p:sp>
    </p:spTree>
    <p:extLst>
      <p:ext uri="{BB962C8B-B14F-4D97-AF65-F5344CB8AC3E}">
        <p14:creationId xmlns:p14="http://schemas.microsoft.com/office/powerpoint/2010/main" val="756420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000" b="1" dirty="0">
                <a:solidFill>
                  <a:prstClr val="black"/>
                </a:solidFill>
                <a:latin typeface="Book Antiqua" panose="02040602050305030304" pitchFamily="18" charset="0"/>
              </a:rPr>
              <a:t>ΕΝΟΤΗΤΑ</a:t>
            </a:r>
            <a:r>
              <a:rPr lang="en-US" sz="2000" b="1" dirty="0">
                <a:solidFill>
                  <a:prstClr val="black"/>
                </a:solidFill>
                <a:latin typeface="Book Antiqua" panose="02040602050305030304" pitchFamily="18" charset="0"/>
              </a:rPr>
              <a:t> 8</a:t>
            </a:r>
            <a:r>
              <a:rPr lang="el-GR" sz="2000" b="1" dirty="0">
                <a:solidFill>
                  <a:prstClr val="black"/>
                </a:solidFill>
                <a:latin typeface="Book Antiqua" panose="02040602050305030304" pitchFamily="18" charset="0"/>
              </a:rPr>
              <a:t>: ΠΕΡΙΠΤΩΣΕΙΣ ΟΠΟΥ Η ΕΝΗΜΕΡΩΣΗ ΤΟΥ ΑΣΘΕΝΟΥΣ ΕΊΝΑΙ ΔΥΣΧΕΡΗΣ - ΠΑΡΑΔΕΙΓΜΑΤΑ</a:t>
            </a:r>
            <a:endParaRPr lang="el-GR" b="1" dirty="0">
              <a:latin typeface="Book Antiqua" panose="02040602050305030304" pitchFamily="18" charset="0"/>
            </a:endParaRPr>
          </a:p>
        </p:txBody>
      </p:sp>
      <p:sp>
        <p:nvSpPr>
          <p:cNvPr id="3" name="Θέση περιεχομένου 2"/>
          <p:cNvSpPr>
            <a:spLocks noGrp="1"/>
          </p:cNvSpPr>
          <p:nvPr>
            <p:ph sz="half" idx="1"/>
          </p:nvPr>
        </p:nvSpPr>
        <p:spPr>
          <a:xfrm>
            <a:off x="457200" y="1600200"/>
            <a:ext cx="5626968" cy="5141168"/>
          </a:xfrm>
        </p:spPr>
        <p:txBody>
          <a:bodyPr>
            <a:normAutofit fontScale="25000" lnSpcReduction="20000"/>
          </a:bodyPr>
          <a:lstStyle/>
          <a:p>
            <a:pPr algn="just">
              <a:lnSpc>
                <a:spcPct val="150000"/>
              </a:lnSpc>
              <a:spcAft>
                <a:spcPts val="1000"/>
              </a:spcAft>
            </a:pPr>
            <a:r>
              <a:rPr lang="el-GR" sz="4400" dirty="0">
                <a:latin typeface="Book Antiqua" panose="02040602050305030304" pitchFamily="18" charset="0"/>
                <a:ea typeface="Calibri"/>
                <a:cs typeface="Arial"/>
              </a:rPr>
              <a:t>Στην περίπτωση όπου ο ιατρός κρίνει ότι η ενημέρωση του ασθενούς θα έχει για τον τελευταίο ψυχοσωματικές επιπτώσεις. </a:t>
            </a:r>
            <a:r>
              <a:rPr lang="el-GR" sz="4400" dirty="0">
                <a:solidFill>
                  <a:srgbClr val="FF0000"/>
                </a:solidFill>
                <a:latin typeface="Book Antiqua" panose="02040602050305030304" pitchFamily="18" charset="0"/>
                <a:ea typeface="Calibri"/>
                <a:cs typeface="Arial"/>
              </a:rPr>
              <a:t>Την λύση θα την δώσει ο ιατρός με βάση την συνείδησή του και την αξία των </a:t>
            </a:r>
            <a:r>
              <a:rPr lang="el-GR" sz="4400" dirty="0" err="1">
                <a:solidFill>
                  <a:srgbClr val="FF0000"/>
                </a:solidFill>
                <a:latin typeface="Book Antiqua" panose="02040602050305030304" pitchFamily="18" charset="0"/>
                <a:ea typeface="Calibri"/>
                <a:cs typeface="Arial"/>
              </a:rPr>
              <a:t>πληττόμενων</a:t>
            </a:r>
            <a:r>
              <a:rPr lang="el-GR" sz="4400" dirty="0">
                <a:solidFill>
                  <a:srgbClr val="FF0000"/>
                </a:solidFill>
                <a:latin typeface="Book Antiqua" panose="02040602050305030304" pitchFamily="18" charset="0"/>
                <a:ea typeface="Calibri"/>
                <a:cs typeface="Arial"/>
              </a:rPr>
              <a:t> αγαθών, την επιστημονική του γνώση, την σύγκριση των εννόμων αγαθών που διακυβεύονται, τον απόλυτο σεβασμό της ανθρώπινης ζωής και αξιοπρέπειας και την συνείδησή του, στο πλαίσιο των αρχών που διέπουν το λειτούργημά του.</a:t>
            </a:r>
          </a:p>
          <a:p>
            <a:pPr algn="just">
              <a:lnSpc>
                <a:spcPct val="150000"/>
              </a:lnSpc>
              <a:spcAft>
                <a:spcPts val="0"/>
              </a:spcAft>
            </a:pPr>
            <a:r>
              <a:rPr lang="el-GR" sz="4400" dirty="0">
                <a:latin typeface="Book Antiqua" panose="02040602050305030304" pitchFamily="18" charset="0"/>
                <a:ea typeface="Times New Roman"/>
                <a:cs typeface="Times New Roman"/>
              </a:rPr>
              <a:t>Στην περίπτωση διαφορετικής ενημέρωσης του ασθενούς από τα μέλη της ίδιας ιατρικής ομάδας, πχ για την φύση της ασθένειας, την θεραπεία που θα ακολουθηθεί κτλ. </a:t>
            </a:r>
            <a:r>
              <a:rPr lang="el-GR" sz="4400" dirty="0">
                <a:solidFill>
                  <a:srgbClr val="FF0000"/>
                </a:solidFill>
                <a:latin typeface="Book Antiqua" panose="02040602050305030304" pitchFamily="18" charset="0"/>
                <a:ea typeface="Times New Roman"/>
                <a:cs typeface="Times New Roman"/>
              </a:rPr>
              <a:t>Την λύση θα την δώσει ο ιατρός, ο οποίος θα καθορίσει τους κοινούς τρόπους ενημέρωσης και διάγνωσης όλης της ομάδας.</a:t>
            </a:r>
            <a:endParaRPr lang="el-GR" sz="4400" dirty="0">
              <a:solidFill>
                <a:srgbClr val="FF0000"/>
              </a:solidFill>
              <a:latin typeface="Book Antiqua" panose="02040602050305030304" pitchFamily="18" charset="0"/>
              <a:ea typeface="Calibri"/>
              <a:cs typeface="Arial"/>
            </a:endParaRPr>
          </a:p>
          <a:p>
            <a:pPr algn="just">
              <a:lnSpc>
                <a:spcPct val="150000"/>
              </a:lnSpc>
              <a:spcAft>
                <a:spcPts val="0"/>
              </a:spcAft>
            </a:pPr>
            <a:r>
              <a:rPr lang="el-GR" sz="4400" dirty="0">
                <a:latin typeface="Book Antiqua" panose="02040602050305030304" pitchFamily="18" charset="0"/>
                <a:ea typeface="Times New Roman"/>
                <a:cs typeface="Times New Roman"/>
              </a:rPr>
              <a:t>Στην περίπτωση ενημέρωσης ανθρώπου που πάσχει από ψυχική διαταραχή. </a:t>
            </a:r>
            <a:r>
              <a:rPr lang="el-GR" sz="4400" dirty="0">
                <a:solidFill>
                  <a:srgbClr val="FF0000"/>
                </a:solidFill>
                <a:latin typeface="Book Antiqua" panose="02040602050305030304" pitchFamily="18" charset="0"/>
                <a:ea typeface="Times New Roman"/>
                <a:cs typeface="Times New Roman"/>
              </a:rPr>
              <a:t>Αν ο ασθενής δεν βρίσκεται σε θέση να λάβει αποφάσεις για τον εαυτό του, τότε ο ψυχίατρος θα συνεννοηθεί, είτε με τον δικαστικό συμπαραστάτη του και αν δεν υπάρχει, με τους οικείους του, ενώ υπό αυστηρές προϋποθέσεις είναι δυνατή ακόμα και η ακούσια νοσηλεία του ασθενούς.</a:t>
            </a:r>
            <a:endParaRPr lang="el-GR" sz="4400" dirty="0">
              <a:solidFill>
                <a:srgbClr val="FF0000"/>
              </a:solidFill>
              <a:latin typeface="Book Antiqua" panose="02040602050305030304" pitchFamily="18" charset="0"/>
              <a:ea typeface="Calibri"/>
              <a:cs typeface="Arial"/>
            </a:endParaRPr>
          </a:p>
          <a:p>
            <a:pPr marL="0" indent="0" algn="just">
              <a:lnSpc>
                <a:spcPct val="150000"/>
              </a:lnSpc>
              <a:spcAft>
                <a:spcPts val="1000"/>
              </a:spcAft>
              <a:buNone/>
            </a:pPr>
            <a:r>
              <a:rPr lang="el-GR" sz="4400" dirty="0">
                <a:latin typeface="Book Antiqua" panose="02040602050305030304" pitchFamily="18" charset="0"/>
                <a:ea typeface="Calibri"/>
                <a:cs typeface="Arial"/>
              </a:rPr>
              <a:t> </a:t>
            </a:r>
          </a:p>
          <a:p>
            <a:endParaRPr lang="el-GR" dirty="0"/>
          </a:p>
        </p:txBody>
      </p:sp>
      <p:pic>
        <p:nvPicPr>
          <p:cNvPr id="6" name="Θέση περιεχομένου 5" descr="Εικόνα που περιέχει άτομο, ρουχισμός, ανθρώπινο πρόσωπο, άνδρας&#10;&#10;Το περιεχόμενο που δημιουργείται από AI ενδέχεται να είναι εσφαλμένο.">
            <a:extLst>
              <a:ext uri="{FF2B5EF4-FFF2-40B4-BE49-F238E27FC236}">
                <a16:creationId xmlns:a16="http://schemas.microsoft.com/office/drawing/2014/main" id="{8B0B6664-33C5-7BAB-15E2-B747F4B6EF85}"/>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181183" y="2060848"/>
            <a:ext cx="1818742" cy="1591805"/>
          </a:xfrm>
        </p:spPr>
      </p:pic>
      <p:sp>
        <p:nvSpPr>
          <p:cNvPr id="7" name="TextBox 6">
            <a:extLst>
              <a:ext uri="{FF2B5EF4-FFF2-40B4-BE49-F238E27FC236}">
                <a16:creationId xmlns:a16="http://schemas.microsoft.com/office/drawing/2014/main" id="{66995E31-F9E2-EFF3-7A8C-95C9F87F1E74}"/>
              </a:ext>
            </a:extLst>
          </p:cNvPr>
          <p:cNvSpPr txBox="1"/>
          <p:nvPr/>
        </p:nvSpPr>
        <p:spPr>
          <a:xfrm>
            <a:off x="7112579" y="3717032"/>
            <a:ext cx="2016224" cy="307777"/>
          </a:xfrm>
          <a:prstGeom prst="rect">
            <a:avLst/>
          </a:prstGeom>
          <a:noFill/>
        </p:spPr>
        <p:txBody>
          <a:bodyPr wrap="square" rtlCol="0">
            <a:spAutoFit/>
          </a:bodyPr>
          <a:lstStyle/>
          <a:p>
            <a:r>
              <a:rPr lang="el-GR" sz="700" dirty="0">
                <a:hlinkClick r:id="rId3" tooltip="https://www.radioncologa.com/page/15/"/>
              </a:rPr>
              <a:t>Αυτή η φωτογραφία</a:t>
            </a:r>
            <a:r>
              <a:rPr lang="el-GR" sz="700" dirty="0"/>
              <a:t> από Άγνωστος συντάκτης με άδεια χρήσης </a:t>
            </a:r>
            <a:r>
              <a:rPr lang="el-GR" sz="700" dirty="0">
                <a:hlinkClick r:id="rId4" tooltip="https://creativecommons.org/licenses/by-nc-sa/3.0/"/>
              </a:rPr>
              <a:t>CC BY-SA-NC</a:t>
            </a:r>
            <a:endParaRPr lang="el-GR" sz="700" dirty="0"/>
          </a:p>
        </p:txBody>
      </p:sp>
    </p:spTree>
    <p:extLst>
      <p:ext uri="{BB962C8B-B14F-4D97-AF65-F5344CB8AC3E}">
        <p14:creationId xmlns:p14="http://schemas.microsoft.com/office/powerpoint/2010/main" val="2314660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000" b="1" dirty="0">
                <a:solidFill>
                  <a:prstClr val="black"/>
                </a:solidFill>
                <a:latin typeface="Book Antiqua" panose="02040602050305030304" pitchFamily="18" charset="0"/>
              </a:rPr>
              <a:t>ΕΝΟΤΗΤΑ</a:t>
            </a:r>
            <a:r>
              <a:rPr lang="en-US" sz="2000" b="1" dirty="0">
                <a:solidFill>
                  <a:prstClr val="black"/>
                </a:solidFill>
                <a:latin typeface="Book Antiqua" panose="02040602050305030304" pitchFamily="18" charset="0"/>
              </a:rPr>
              <a:t> 9 </a:t>
            </a:r>
            <a:r>
              <a:rPr lang="el-GR" sz="2000" b="1" dirty="0">
                <a:solidFill>
                  <a:prstClr val="black"/>
                </a:solidFill>
                <a:latin typeface="Book Antiqua" panose="02040602050305030304" pitchFamily="18" charset="0"/>
              </a:rPr>
              <a:t>: ΠΑΡΑΝΟΜΕΣ ΙΑΤΡΙΚΕΣ ΠΡΑΞΕΙΣ ΠΑΡΑ ΤΗΝ ΥΠΑΡΞΗ ΣΥΝΑΙΝΕΣΗΣ</a:t>
            </a:r>
            <a:endParaRPr lang="el-GR" b="1" dirty="0">
              <a:latin typeface="Book Antiqua" panose="02040602050305030304" pitchFamily="18" charset="0"/>
            </a:endParaRPr>
          </a:p>
        </p:txBody>
      </p:sp>
      <p:sp>
        <p:nvSpPr>
          <p:cNvPr id="3" name="Θέση περιεχομένου 2"/>
          <p:cNvSpPr>
            <a:spLocks noGrp="1"/>
          </p:cNvSpPr>
          <p:nvPr>
            <p:ph sz="half" idx="1"/>
          </p:nvPr>
        </p:nvSpPr>
        <p:spPr/>
        <p:txBody>
          <a:bodyPr>
            <a:normAutofit/>
          </a:bodyPr>
          <a:lstStyle/>
          <a:p>
            <a:pPr algn="just">
              <a:lnSpc>
                <a:spcPct val="150000"/>
              </a:lnSpc>
              <a:spcAft>
                <a:spcPts val="1000"/>
              </a:spcAft>
            </a:pPr>
            <a:r>
              <a:rPr lang="el-GR" sz="1400" dirty="0">
                <a:latin typeface="Book Antiqua" panose="02040602050305030304" pitchFamily="18" charset="0"/>
                <a:ea typeface="Calibri"/>
                <a:cs typeface="Arial"/>
              </a:rPr>
              <a:t>Πρόκειται για τις ιατρικές πράξεις που </a:t>
            </a:r>
            <a:r>
              <a:rPr lang="el-GR" sz="1400" b="1" dirty="0">
                <a:latin typeface="Book Antiqua" panose="02040602050305030304" pitchFamily="18" charset="0"/>
                <a:ea typeface="Calibri"/>
                <a:cs typeface="Arial"/>
              </a:rPr>
              <a:t>δεν έχουν θεραπευτικό σκοπό,</a:t>
            </a:r>
            <a:r>
              <a:rPr lang="el-GR" sz="1400" dirty="0">
                <a:latin typeface="Book Antiqua" panose="02040602050305030304" pitchFamily="18" charset="0"/>
                <a:ea typeface="Calibri"/>
                <a:cs typeface="Arial"/>
              </a:rPr>
              <a:t> όπως:</a:t>
            </a:r>
          </a:p>
          <a:p>
            <a:pPr algn="just">
              <a:lnSpc>
                <a:spcPct val="150000"/>
              </a:lnSpc>
              <a:spcAft>
                <a:spcPts val="1000"/>
              </a:spcAft>
            </a:pPr>
            <a:r>
              <a:rPr lang="el-GR" sz="1400" dirty="0">
                <a:solidFill>
                  <a:srgbClr val="FF0000"/>
                </a:solidFill>
                <a:latin typeface="Book Antiqua" panose="02040602050305030304" pitchFamily="18" charset="0"/>
                <a:ea typeface="Calibri"/>
                <a:cs typeface="Arial"/>
              </a:rPr>
              <a:t>Η ευθανασία.</a:t>
            </a:r>
          </a:p>
          <a:p>
            <a:pPr algn="just">
              <a:lnSpc>
                <a:spcPct val="150000"/>
              </a:lnSpc>
              <a:spcAft>
                <a:spcPts val="1000"/>
              </a:spcAft>
            </a:pPr>
            <a:r>
              <a:rPr lang="el-GR" sz="1400" dirty="0">
                <a:solidFill>
                  <a:srgbClr val="FF0000"/>
                </a:solidFill>
                <a:latin typeface="Book Antiqua" panose="02040602050305030304" pitchFamily="18" charset="0"/>
                <a:ea typeface="Calibri"/>
                <a:cs typeface="Arial"/>
              </a:rPr>
              <a:t>Όταν ασθενής χωρίς να παρουσιάζει κάποιο πρόβλημα υγείας, επιθυμεί τον ακρωτηριασμό κάποιου μέλους του σώματος του ή την διενέργεια οποιασδήποτε ιατρικής πράξης στο σώμα του.</a:t>
            </a:r>
          </a:p>
          <a:p>
            <a:endParaRPr lang="el-GR" dirty="0"/>
          </a:p>
        </p:txBody>
      </p:sp>
      <p:pic>
        <p:nvPicPr>
          <p:cNvPr id="7" name="Θέση περιεχομένου 6" descr="Εικόνα που περιέχει κείμενο, γραφικός χαρακτήρας, δάκτυλο, γραμματοσειρά&#10;&#10;Το περιεχόμενο που δημιουργείται από AI ενδέχεται να είναι εσφαλμένο.">
            <a:extLst>
              <a:ext uri="{FF2B5EF4-FFF2-40B4-BE49-F238E27FC236}">
                <a16:creationId xmlns:a16="http://schemas.microsoft.com/office/drawing/2014/main" id="{4EE3C987-F76E-C1CA-3FC4-9EFE3C39FA19}"/>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600259" y="2564904"/>
            <a:ext cx="3121152" cy="2081784"/>
          </a:xfrm>
        </p:spPr>
      </p:pic>
      <p:sp>
        <p:nvSpPr>
          <p:cNvPr id="8" name="TextBox 7">
            <a:extLst>
              <a:ext uri="{FF2B5EF4-FFF2-40B4-BE49-F238E27FC236}">
                <a16:creationId xmlns:a16="http://schemas.microsoft.com/office/drawing/2014/main" id="{9586EC80-F9BB-EAB5-3D63-467421852CB5}"/>
              </a:ext>
            </a:extLst>
          </p:cNvPr>
          <p:cNvSpPr txBox="1"/>
          <p:nvPr/>
        </p:nvSpPr>
        <p:spPr>
          <a:xfrm>
            <a:off x="5940152" y="4869144"/>
            <a:ext cx="2602632" cy="369332"/>
          </a:xfrm>
          <a:prstGeom prst="rect">
            <a:avLst/>
          </a:prstGeom>
          <a:noFill/>
        </p:spPr>
        <p:txBody>
          <a:bodyPr wrap="square" rtlCol="0">
            <a:spAutoFit/>
          </a:bodyPr>
          <a:lstStyle/>
          <a:p>
            <a:r>
              <a:rPr lang="el-GR" sz="900" dirty="0">
                <a:hlinkClick r:id="rId3" tooltip="https://foto.wuestenigel.com/hand-schreibt-das-wort-quot-waste-quot-verschwendung-mit-kreide-auf-eine-schwarze-tafel/"/>
              </a:rPr>
              <a:t>Αυτή η φωτογραφία</a:t>
            </a:r>
            <a:r>
              <a:rPr lang="el-GR" sz="900" dirty="0"/>
              <a:t> από Άγνωστος συντάκτης με άδεια χρήσης </a:t>
            </a:r>
            <a:r>
              <a:rPr lang="el-GR" sz="900" dirty="0">
                <a:hlinkClick r:id="rId4" tooltip="https://creativecommons.org/licenses/by/3.0/"/>
              </a:rPr>
              <a:t>CC BY</a:t>
            </a:r>
            <a:endParaRPr lang="el-GR" sz="900" dirty="0"/>
          </a:p>
        </p:txBody>
      </p:sp>
    </p:spTree>
    <p:extLst>
      <p:ext uri="{BB962C8B-B14F-4D97-AF65-F5344CB8AC3E}">
        <p14:creationId xmlns:p14="http://schemas.microsoft.com/office/powerpoint/2010/main" val="1892958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000" b="1" dirty="0">
                <a:solidFill>
                  <a:prstClr val="black"/>
                </a:solidFill>
                <a:latin typeface="Book Antiqua" panose="02040602050305030304" pitchFamily="18" charset="0"/>
              </a:rPr>
              <a:t>ΕΝΟΤΗΤΑ</a:t>
            </a:r>
            <a:r>
              <a:rPr lang="en-US" sz="2000" b="1" dirty="0">
                <a:solidFill>
                  <a:prstClr val="black"/>
                </a:solidFill>
                <a:latin typeface="Book Antiqua" panose="02040602050305030304" pitchFamily="18" charset="0"/>
              </a:rPr>
              <a:t> 10</a:t>
            </a:r>
            <a:r>
              <a:rPr lang="el-GR" sz="2000" b="1" dirty="0">
                <a:solidFill>
                  <a:prstClr val="black"/>
                </a:solidFill>
                <a:latin typeface="Book Antiqua" panose="02040602050305030304" pitchFamily="18" charset="0"/>
              </a:rPr>
              <a:t>: ΥΠΟ ΟΡΟΥΣ ΝΟΜΙΜΕΣ ΙΑΤΡΙΚΕΣ ΠΡΑΞΕΙΣ ΠΑΡΑ ΤΗΝ ΥΠΑΡΞΗ ΣΥΝΑΙΝΕΣΗΣ</a:t>
            </a:r>
            <a:endParaRPr lang="el-GR" b="1" dirty="0">
              <a:latin typeface="Book Antiqua" panose="02040602050305030304" pitchFamily="18" charset="0"/>
            </a:endParaRPr>
          </a:p>
        </p:txBody>
      </p:sp>
      <p:sp>
        <p:nvSpPr>
          <p:cNvPr id="3" name="Θέση περιεχομένου 2"/>
          <p:cNvSpPr>
            <a:spLocks noGrp="1"/>
          </p:cNvSpPr>
          <p:nvPr>
            <p:ph sz="half" idx="1"/>
          </p:nvPr>
        </p:nvSpPr>
        <p:spPr>
          <a:xfrm>
            <a:off x="467544" y="1484785"/>
            <a:ext cx="5698976" cy="4947022"/>
          </a:xfrm>
        </p:spPr>
        <p:txBody>
          <a:bodyPr>
            <a:normAutofit fontScale="47500" lnSpcReduction="20000"/>
          </a:bodyPr>
          <a:lstStyle/>
          <a:p>
            <a:pPr algn="just">
              <a:lnSpc>
                <a:spcPct val="150000"/>
              </a:lnSpc>
              <a:spcAft>
                <a:spcPts val="1000"/>
              </a:spcAft>
            </a:pPr>
            <a:r>
              <a:rPr lang="el-GR" sz="3000" b="1" dirty="0">
                <a:latin typeface="Book Antiqua" panose="02040602050305030304" pitchFamily="18" charset="0"/>
                <a:ea typeface="Calibri"/>
                <a:cs typeface="Arial"/>
              </a:rPr>
              <a:t>Η τεχνική διακοπή της εγκυμοσύνης (άρθρο 304 παρ 4 ΠΚ). </a:t>
            </a:r>
            <a:r>
              <a:rPr lang="el-GR" sz="3000" b="1" dirty="0">
                <a:solidFill>
                  <a:srgbClr val="FF0000"/>
                </a:solidFill>
                <a:latin typeface="Book Antiqua" panose="02040602050305030304" pitchFamily="18" charset="0"/>
                <a:ea typeface="Calibri"/>
                <a:cs typeface="Arial"/>
              </a:rPr>
              <a:t>Αποτελεί ποινικό αδίκημα αν διενεργηθεί παρά την θέληση της εγκυμονούσας ή χωρίς να συντρέχει ιατρικός λόγος ή </a:t>
            </a:r>
            <a:r>
              <a:rPr lang="el-GR" sz="3000" b="1">
                <a:solidFill>
                  <a:srgbClr val="FF0000"/>
                </a:solidFill>
                <a:latin typeface="Book Antiqua" panose="02040602050305030304" pitchFamily="18" charset="0"/>
                <a:ea typeface="Calibri"/>
                <a:cs typeface="Arial"/>
              </a:rPr>
              <a:t>ο ιατρός </a:t>
            </a:r>
            <a:r>
              <a:rPr lang="el-GR" sz="3000" b="1" dirty="0">
                <a:solidFill>
                  <a:srgbClr val="FF0000"/>
                </a:solidFill>
                <a:latin typeface="Book Antiqua" panose="02040602050305030304" pitchFamily="18" charset="0"/>
                <a:ea typeface="Calibri"/>
                <a:cs typeface="Arial"/>
              </a:rPr>
              <a:t>βοηθά στην διακοπή της κύησης με την προμήθεια των κατάλληλων μέσων.</a:t>
            </a:r>
          </a:p>
          <a:p>
            <a:pPr algn="just">
              <a:lnSpc>
                <a:spcPct val="150000"/>
              </a:lnSpc>
              <a:spcAft>
                <a:spcPts val="1000"/>
              </a:spcAft>
            </a:pPr>
            <a:r>
              <a:rPr lang="el-GR" sz="3000" dirty="0">
                <a:solidFill>
                  <a:srgbClr val="FF0000"/>
                </a:solidFill>
                <a:latin typeface="Book Antiqua" panose="02040602050305030304" pitchFamily="18" charset="0"/>
                <a:ea typeface="Calibri"/>
                <a:cs typeface="Arial"/>
              </a:rPr>
              <a:t>Η μεταμόσχευση ιστών ή οργάνων </a:t>
            </a:r>
            <a:r>
              <a:rPr lang="el-GR" sz="3000" dirty="0">
                <a:latin typeface="Book Antiqua" panose="02040602050305030304" pitchFamily="18" charset="0"/>
                <a:ea typeface="Calibri"/>
                <a:cs typeface="Arial"/>
              </a:rPr>
              <a:t>(άρθρο 24 Ν 5034/2023, άρθρα 19 – 20 Σύμβασης Οβιέδο). </a:t>
            </a:r>
            <a:r>
              <a:rPr lang="el-GR" sz="3000" b="1" dirty="0">
                <a:solidFill>
                  <a:srgbClr val="FF0000"/>
                </a:solidFill>
                <a:latin typeface="Book Antiqua" panose="02040602050305030304" pitchFamily="18" charset="0"/>
                <a:ea typeface="Calibri"/>
                <a:cs typeface="Arial"/>
              </a:rPr>
              <a:t>Είναι παράνομη η μεταμόσχευση που γίνεται με σκοπό το οικονομικό όφελος ή υπό το κράτος βίας ή απειλής.</a:t>
            </a:r>
          </a:p>
          <a:p>
            <a:pPr algn="just">
              <a:lnSpc>
                <a:spcPct val="150000"/>
              </a:lnSpc>
              <a:spcAft>
                <a:spcPts val="1000"/>
              </a:spcAft>
            </a:pPr>
            <a:r>
              <a:rPr lang="el-GR" sz="3000" b="1" dirty="0">
                <a:latin typeface="Book Antiqua" panose="02040602050305030304" pitchFamily="18" charset="0"/>
                <a:ea typeface="Calibri"/>
                <a:cs typeface="Arial"/>
              </a:rPr>
              <a:t>Η συμμετοχή προσώπου σε ιατρική έρευνα ή πείραμα </a:t>
            </a:r>
            <a:r>
              <a:rPr lang="el-GR" sz="3000" dirty="0">
                <a:latin typeface="Book Antiqua" panose="02040602050305030304" pitchFamily="18" charset="0"/>
                <a:ea typeface="Calibri"/>
                <a:cs typeface="Arial"/>
              </a:rPr>
              <a:t>(άρθρα 16 – 17 Σύμβασης Οβιέδο, άρθρο 5 παρ 4 Ν 2345/1995, Κανονισμός (ΕΕ) αριθ. 536/2014 του Ευρωπαϊκού Κοινοβουλίου και του Συμβουλίου της 16</a:t>
            </a:r>
            <a:r>
              <a:rPr lang="el-GR" sz="3000" baseline="30000" dirty="0">
                <a:latin typeface="Book Antiqua" panose="02040602050305030304" pitchFamily="18" charset="0"/>
                <a:ea typeface="Calibri"/>
                <a:cs typeface="Arial"/>
              </a:rPr>
              <a:t>ης</a:t>
            </a:r>
            <a:r>
              <a:rPr lang="el-GR" sz="3000" dirty="0">
                <a:latin typeface="Book Antiqua" panose="02040602050305030304" pitchFamily="18" charset="0"/>
                <a:ea typeface="Calibri"/>
                <a:cs typeface="Arial"/>
              </a:rPr>
              <a:t> Απριλίου 2014). </a:t>
            </a:r>
            <a:r>
              <a:rPr lang="el-GR" sz="3000" b="1" dirty="0">
                <a:solidFill>
                  <a:srgbClr val="FF0000"/>
                </a:solidFill>
                <a:latin typeface="Book Antiqua" panose="02040602050305030304" pitchFamily="18" charset="0"/>
                <a:ea typeface="Calibri"/>
                <a:cs typeface="Arial"/>
              </a:rPr>
              <a:t>Είναι παράνομη η συμμετοχή, όταν η συναίνεση έχει δοθεί κατόπιν απειλής, πλάνης, χρήσης βίας.</a:t>
            </a:r>
          </a:p>
          <a:p>
            <a:endParaRPr lang="el-GR" dirty="0"/>
          </a:p>
        </p:txBody>
      </p:sp>
      <p:pic>
        <p:nvPicPr>
          <p:cNvPr id="6" name="Θέση περιεχομένου 5">
            <a:extLst>
              <a:ext uri="{FF2B5EF4-FFF2-40B4-BE49-F238E27FC236}">
                <a16:creationId xmlns:a16="http://schemas.microsoft.com/office/drawing/2014/main" id="{EC1EFF79-AAD2-1F37-6C31-C4FCC315D8AD}"/>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a:stretch/>
        </p:blipFill>
        <p:spPr>
          <a:xfrm>
            <a:off x="6519981" y="2348880"/>
            <a:ext cx="2382843" cy="1436190"/>
          </a:xfrm>
        </p:spPr>
      </p:pic>
      <p:sp>
        <p:nvSpPr>
          <p:cNvPr id="7" name="TextBox 6">
            <a:extLst>
              <a:ext uri="{FF2B5EF4-FFF2-40B4-BE49-F238E27FC236}">
                <a16:creationId xmlns:a16="http://schemas.microsoft.com/office/drawing/2014/main" id="{6071E175-6C8E-C216-2339-98C1C307E317}"/>
              </a:ext>
            </a:extLst>
          </p:cNvPr>
          <p:cNvSpPr txBox="1"/>
          <p:nvPr/>
        </p:nvSpPr>
        <p:spPr>
          <a:xfrm>
            <a:off x="6660232" y="3861048"/>
            <a:ext cx="2242592" cy="307777"/>
          </a:xfrm>
          <a:prstGeom prst="rect">
            <a:avLst/>
          </a:prstGeom>
          <a:noFill/>
        </p:spPr>
        <p:txBody>
          <a:bodyPr wrap="square" rtlCol="0">
            <a:spAutoFit/>
          </a:bodyPr>
          <a:lstStyle/>
          <a:p>
            <a:r>
              <a:rPr lang="el-GR" sz="700" dirty="0">
                <a:hlinkClick r:id="rId3" tooltip="https://en.wikipedia.org/wiki/Cervical_pregnancy"/>
              </a:rPr>
              <a:t>Αυτή η φωτογραφία</a:t>
            </a:r>
            <a:r>
              <a:rPr lang="el-GR" sz="700" dirty="0"/>
              <a:t> από Άγνωστος συντάκτης με άδεια χρήσης </a:t>
            </a:r>
            <a:r>
              <a:rPr lang="el-GR" sz="700" dirty="0">
                <a:hlinkClick r:id="rId4" tooltip="https://creativecommons.org/licenses/by-sa/3.0/"/>
              </a:rPr>
              <a:t>CC BY-SA</a:t>
            </a:r>
            <a:endParaRPr lang="el-GR" sz="700" dirty="0"/>
          </a:p>
        </p:txBody>
      </p:sp>
    </p:spTree>
    <p:extLst>
      <p:ext uri="{BB962C8B-B14F-4D97-AF65-F5344CB8AC3E}">
        <p14:creationId xmlns:p14="http://schemas.microsoft.com/office/powerpoint/2010/main" val="14261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000" b="1" dirty="0">
                <a:latin typeface="Book Antiqua" panose="02040602050305030304" pitchFamily="18" charset="0"/>
              </a:rPr>
              <a:t>ΣΥΜΠΕΡΑΣΜΑΤΑ</a:t>
            </a:r>
          </a:p>
        </p:txBody>
      </p:sp>
      <p:sp>
        <p:nvSpPr>
          <p:cNvPr id="3" name="Θέση περιεχομένου 2"/>
          <p:cNvSpPr>
            <a:spLocks noGrp="1"/>
          </p:cNvSpPr>
          <p:nvPr>
            <p:ph idx="1"/>
          </p:nvPr>
        </p:nvSpPr>
        <p:spPr/>
        <p:txBody>
          <a:bodyPr>
            <a:normAutofit lnSpcReduction="10000"/>
          </a:bodyPr>
          <a:lstStyle/>
          <a:p>
            <a:pPr marL="0" indent="0" algn="just">
              <a:lnSpc>
                <a:spcPct val="150000"/>
              </a:lnSpc>
              <a:spcAft>
                <a:spcPts val="1000"/>
              </a:spcAft>
              <a:buNone/>
            </a:pPr>
            <a:r>
              <a:rPr lang="el-GR" sz="1400" dirty="0">
                <a:latin typeface="Book Antiqua" panose="02040602050305030304" pitchFamily="18" charset="0"/>
                <a:ea typeface="Calibri"/>
                <a:cs typeface="Arial"/>
              </a:rPr>
              <a:t>Εκ των ανωτέρω, αναδεικνύεται η σπουδαιότητα της πλήρους ενημέρωσης του ασθενούς από τον ιατρό του πριν την διενέργεια μίας ιατρικής πράξης, τόσο για την νομική προστασία του ιατρού, όσο και για την προστασία της ζωής, της υγείας και της εν γένει προσωπικότητας του ασθενούς, ο οποίος έχει δικαίωμα να γνωρίζει όλες τις λεπτομέρειες της ιατρικής πράξεις, τα υπέρ και τα κατά, το πιθανό ρίσκο κτλ της ιατρικής πράξης, πριν δώσει την συναίνεσή του για την διενέργεια αυτής και προκειμένου η διενέργεια της ιατρικής πράξης να είναι νόμιμη. </a:t>
            </a:r>
          </a:p>
          <a:p>
            <a:pPr marL="0" indent="0" algn="just">
              <a:lnSpc>
                <a:spcPct val="150000"/>
              </a:lnSpc>
              <a:spcAft>
                <a:spcPts val="1000"/>
              </a:spcAft>
              <a:buNone/>
            </a:pPr>
            <a:endParaRPr lang="el-GR" sz="1400" dirty="0">
              <a:latin typeface="Book Antiqua" panose="02040602050305030304" pitchFamily="18" charset="0"/>
              <a:ea typeface="Calibri"/>
              <a:cs typeface="Arial"/>
            </a:endParaRPr>
          </a:p>
          <a:p>
            <a:pPr marL="0" indent="0" algn="just">
              <a:lnSpc>
                <a:spcPct val="150000"/>
              </a:lnSpc>
              <a:spcAft>
                <a:spcPts val="1000"/>
              </a:spcAft>
              <a:buNone/>
            </a:pPr>
            <a:r>
              <a:rPr lang="el-GR" sz="2000" b="1" dirty="0">
                <a:solidFill>
                  <a:srgbClr val="FF0000"/>
                </a:solidFill>
                <a:latin typeface="Book Antiqua" panose="02040602050305030304" pitchFamily="18" charset="0"/>
                <a:ea typeface="Calibri"/>
                <a:cs typeface="Arial"/>
              </a:rPr>
              <a:t>Σας ευχαριστώ πολύ, που με παρακολουθήσατε και ευχαριστώ πολύ τους διοργανωτές του συνεδρίου για την πρόσκληση.</a:t>
            </a:r>
          </a:p>
          <a:p>
            <a:pPr marL="0" indent="0" algn="just">
              <a:lnSpc>
                <a:spcPct val="150000"/>
              </a:lnSpc>
              <a:spcAft>
                <a:spcPts val="1000"/>
              </a:spcAft>
              <a:buNone/>
            </a:pPr>
            <a:r>
              <a:rPr lang="el-GR" sz="2000" b="1" dirty="0">
                <a:solidFill>
                  <a:srgbClr val="FF0000"/>
                </a:solidFill>
                <a:latin typeface="Book Antiqua" panose="02040602050305030304" pitchFamily="18" charset="0"/>
                <a:ea typeface="Calibri"/>
                <a:cs typeface="Arial"/>
              </a:rPr>
              <a:t>Είμαι στην διάθεσή σας, να απαντήσω σε ερωτήσεις σας</a:t>
            </a:r>
          </a:p>
          <a:p>
            <a:pPr marL="0" indent="0" algn="just">
              <a:lnSpc>
                <a:spcPct val="150000"/>
              </a:lnSpc>
              <a:spcAft>
                <a:spcPts val="1000"/>
              </a:spcAft>
              <a:buNone/>
            </a:pPr>
            <a:r>
              <a:rPr lang="el-GR" sz="1400" dirty="0">
                <a:latin typeface="Book Antiqua" panose="02040602050305030304" pitchFamily="18" charset="0"/>
                <a:ea typeface="Calibri"/>
                <a:cs typeface="Arial"/>
              </a:rPr>
              <a:t>Κατωτέρω παραθέτω ενδεικτική βιβλιογραφία</a:t>
            </a:r>
          </a:p>
        </p:txBody>
      </p:sp>
    </p:spTree>
    <p:extLst>
      <p:ext uri="{BB962C8B-B14F-4D97-AF65-F5344CB8AC3E}">
        <p14:creationId xmlns:p14="http://schemas.microsoft.com/office/powerpoint/2010/main" val="1308718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nSpc>
                <a:spcPct val="115000"/>
              </a:lnSpc>
            </a:pPr>
            <a:r>
              <a:rPr lang="el-GR" sz="2200" b="1" dirty="0">
                <a:latin typeface="Book Antiqua"/>
                <a:ea typeface="Calibri"/>
                <a:cs typeface="Arial"/>
              </a:rPr>
              <a:t>ΠΗΓΕΣ - Β</a:t>
            </a:r>
            <a:r>
              <a:rPr lang="el-GR" sz="2200" b="1" dirty="0">
                <a:latin typeface="Book Antiqua"/>
                <a:ea typeface="Times New Roman"/>
                <a:cs typeface="Times New Roman"/>
              </a:rPr>
              <a:t>ΙΒΛΙΟΓΡΑΦΙΑ</a:t>
            </a:r>
            <a:br>
              <a:rPr lang="el-GR" sz="6600" dirty="0">
                <a:ea typeface="Calibri"/>
                <a:cs typeface="Arial"/>
              </a:rPr>
            </a:br>
            <a:endParaRPr lang="el-GR" dirty="0"/>
          </a:p>
        </p:txBody>
      </p:sp>
      <p:sp>
        <p:nvSpPr>
          <p:cNvPr id="3" name="Θέση περιεχομένου 2"/>
          <p:cNvSpPr>
            <a:spLocks noGrp="1"/>
          </p:cNvSpPr>
          <p:nvPr>
            <p:ph idx="1"/>
          </p:nvPr>
        </p:nvSpPr>
        <p:spPr/>
        <p:txBody>
          <a:bodyPr>
            <a:normAutofit fontScale="25000" lnSpcReduction="20000"/>
          </a:bodyPr>
          <a:lstStyle/>
          <a:p>
            <a:pPr lvl="0" algn="just">
              <a:lnSpc>
                <a:spcPct val="115000"/>
              </a:lnSpc>
              <a:buFont typeface="Symbol"/>
              <a:buChar char=""/>
            </a:pPr>
            <a:r>
              <a:rPr lang="el-GR" sz="3600" dirty="0" err="1">
                <a:latin typeface="Book Antiqua" panose="02040602050305030304" pitchFamily="18" charset="0"/>
                <a:ea typeface="Times New Roman"/>
                <a:cs typeface="Times New Roman"/>
              </a:rPr>
              <a:t>Αναπλιώτου</a:t>
            </a:r>
            <a:r>
              <a:rPr lang="el-GR" sz="3600" dirty="0">
                <a:latin typeface="Book Antiqua" panose="02040602050305030304" pitchFamily="18" charset="0"/>
                <a:ea typeface="Times New Roman"/>
                <a:cs typeface="Times New Roman"/>
              </a:rPr>
              <a:t> – </a:t>
            </a:r>
            <a:r>
              <a:rPr lang="el-GR" sz="3600" dirty="0" err="1">
                <a:latin typeface="Book Antiqua" panose="02040602050305030304" pitchFamily="18" charset="0"/>
                <a:ea typeface="Times New Roman"/>
                <a:cs typeface="Times New Roman"/>
              </a:rPr>
              <a:t>Βαζαίου</a:t>
            </a:r>
            <a:r>
              <a:rPr lang="el-GR" sz="3600" dirty="0">
                <a:latin typeface="Book Antiqua" panose="02040602050305030304" pitchFamily="18" charset="0"/>
                <a:ea typeface="Times New Roman"/>
                <a:cs typeface="Times New Roman"/>
              </a:rPr>
              <a:t> Ειρ., 1993, Γενικές Αρχές Ιατρικού Δικαίου, Αφοί Π. </a:t>
            </a:r>
            <a:r>
              <a:rPr lang="el-GR" sz="3600" dirty="0" err="1">
                <a:latin typeface="Book Antiqua" panose="02040602050305030304" pitchFamily="18" charset="0"/>
                <a:ea typeface="Times New Roman"/>
                <a:cs typeface="Times New Roman"/>
              </a:rPr>
              <a:t>Σάκκουλα</a:t>
            </a:r>
            <a:r>
              <a:rPr lang="el-GR" sz="3600" dirty="0">
                <a:latin typeface="Book Antiqua" panose="02040602050305030304" pitchFamily="18" charset="0"/>
                <a:ea typeface="Times New Roman"/>
                <a:cs typeface="Times New Roman"/>
              </a:rPr>
              <a:t>, (Αθήνα)</a:t>
            </a:r>
            <a:endParaRPr lang="el-GR" sz="3600" dirty="0">
              <a:latin typeface="Book Antiqua" panose="02040602050305030304" pitchFamily="18" charset="0"/>
              <a:ea typeface="Calibri"/>
              <a:cs typeface="Arial"/>
            </a:endParaRPr>
          </a:p>
          <a:p>
            <a:pPr algn="just">
              <a:lnSpc>
                <a:spcPct val="115000"/>
              </a:lnSpc>
              <a:spcAft>
                <a:spcPts val="0"/>
              </a:spcAft>
            </a:pPr>
            <a:r>
              <a:rPr lang="el-GR" sz="3600" dirty="0">
                <a:latin typeface="Book Antiqua" panose="02040602050305030304" pitchFamily="18" charset="0"/>
                <a:ea typeface="Times New Roman"/>
                <a:cs typeface="Times New Roman"/>
              </a:rPr>
              <a:t> </a:t>
            </a:r>
            <a:endParaRPr lang="el-GR" sz="3600" dirty="0">
              <a:latin typeface="Book Antiqua" panose="02040602050305030304" pitchFamily="18" charset="0"/>
              <a:ea typeface="Calibri"/>
              <a:cs typeface="Arial"/>
            </a:endParaRPr>
          </a:p>
          <a:p>
            <a:pPr lvl="0" algn="just">
              <a:lnSpc>
                <a:spcPct val="115000"/>
              </a:lnSpc>
              <a:buFont typeface="Symbol"/>
              <a:buChar char=""/>
            </a:pPr>
            <a:r>
              <a:rPr lang="el-GR" sz="3600" dirty="0" err="1">
                <a:latin typeface="Book Antiqua" panose="02040602050305030304" pitchFamily="18" charset="0"/>
                <a:ea typeface="Times New Roman"/>
                <a:cs typeface="Times New Roman"/>
              </a:rPr>
              <a:t>Ανδρουλιδάκη</a:t>
            </a:r>
            <a:r>
              <a:rPr lang="el-GR" sz="3600" dirty="0">
                <a:latin typeface="Book Antiqua" panose="02040602050305030304" pitchFamily="18" charset="0"/>
                <a:ea typeface="Times New Roman"/>
                <a:cs typeface="Times New Roman"/>
              </a:rPr>
              <a:t> – Δημητριάδη Ι., 1993, Η υποχρέωση ενημέρωσης του ασθενούς, Συμβολή στην διακρίβωση της αστικής ιατρικής ευθύνης, Αντ. Ν </a:t>
            </a:r>
            <a:r>
              <a:rPr lang="el-GR" sz="3600" dirty="0" err="1">
                <a:latin typeface="Book Antiqua" panose="02040602050305030304" pitchFamily="18" charset="0"/>
                <a:ea typeface="Times New Roman"/>
                <a:cs typeface="Times New Roman"/>
              </a:rPr>
              <a:t>Σάκκουλα</a:t>
            </a:r>
            <a:r>
              <a:rPr lang="el-GR" sz="3600" dirty="0">
                <a:latin typeface="Book Antiqua" panose="02040602050305030304" pitchFamily="18" charset="0"/>
                <a:ea typeface="Times New Roman"/>
                <a:cs typeface="Times New Roman"/>
              </a:rPr>
              <a:t>, (Αθήνα - Κομοτηνή)</a:t>
            </a:r>
            <a:endParaRPr lang="el-GR" sz="3600" dirty="0">
              <a:latin typeface="Book Antiqua" panose="02040602050305030304" pitchFamily="18" charset="0"/>
              <a:ea typeface="Calibri"/>
              <a:cs typeface="Arial"/>
            </a:endParaRPr>
          </a:p>
          <a:p>
            <a:pPr algn="just">
              <a:lnSpc>
                <a:spcPct val="115000"/>
              </a:lnSpc>
              <a:spcAft>
                <a:spcPts val="0"/>
              </a:spcAft>
            </a:pPr>
            <a:r>
              <a:rPr lang="el-GR" sz="3600" dirty="0">
                <a:latin typeface="Book Antiqua" panose="02040602050305030304" pitchFamily="18" charset="0"/>
                <a:ea typeface="Times New Roman"/>
                <a:cs typeface="Times New Roman"/>
              </a:rPr>
              <a:t> </a:t>
            </a:r>
            <a:endParaRPr lang="el-GR" sz="3600" dirty="0">
              <a:latin typeface="Book Antiqua" panose="02040602050305030304" pitchFamily="18" charset="0"/>
              <a:ea typeface="Calibri"/>
              <a:cs typeface="Arial"/>
            </a:endParaRPr>
          </a:p>
          <a:p>
            <a:pPr lvl="0" algn="just">
              <a:lnSpc>
                <a:spcPct val="115000"/>
              </a:lnSpc>
              <a:buFont typeface="Symbol"/>
              <a:buChar char=""/>
            </a:pPr>
            <a:r>
              <a:rPr lang="el-GR" sz="3600" dirty="0">
                <a:latin typeface="Book Antiqua" panose="02040602050305030304" pitchFamily="18" charset="0"/>
                <a:ea typeface="Times New Roman"/>
                <a:cs typeface="Times New Roman"/>
              </a:rPr>
              <a:t>Καϊάφα – </a:t>
            </a:r>
            <a:r>
              <a:rPr lang="el-GR" sz="3600" dirty="0" err="1">
                <a:latin typeface="Book Antiqua" panose="02040602050305030304" pitchFamily="18" charset="0"/>
                <a:ea typeface="Times New Roman"/>
                <a:cs typeface="Times New Roman"/>
              </a:rPr>
              <a:t>Γκμπάντι</a:t>
            </a:r>
            <a:r>
              <a:rPr lang="el-GR" sz="3600" dirty="0">
                <a:latin typeface="Book Antiqua" panose="02040602050305030304" pitchFamily="18" charset="0"/>
                <a:ea typeface="Times New Roman"/>
                <a:cs typeface="Times New Roman"/>
              </a:rPr>
              <a:t> Μ., Παπαγεωργίου Δ., </a:t>
            </a:r>
            <a:r>
              <a:rPr lang="el-GR" sz="3600" dirty="0" err="1">
                <a:latin typeface="Book Antiqua" panose="02040602050305030304" pitchFamily="18" charset="0"/>
                <a:ea typeface="Times New Roman"/>
                <a:cs typeface="Times New Roman"/>
              </a:rPr>
              <a:t>Συμεωνίδου</a:t>
            </a:r>
            <a:r>
              <a:rPr lang="el-GR" sz="3600" dirty="0">
                <a:latin typeface="Book Antiqua" panose="02040602050305030304" pitchFamily="18" charset="0"/>
                <a:ea typeface="Times New Roman"/>
                <a:cs typeface="Times New Roman"/>
              </a:rPr>
              <a:t> – </a:t>
            </a:r>
            <a:r>
              <a:rPr lang="el-GR" sz="3600" dirty="0" err="1">
                <a:latin typeface="Book Antiqua" panose="02040602050305030304" pitchFamily="18" charset="0"/>
                <a:ea typeface="Times New Roman"/>
                <a:cs typeface="Times New Roman"/>
              </a:rPr>
              <a:t>Καστανίδου</a:t>
            </a:r>
            <a:r>
              <a:rPr lang="el-GR" sz="3600" dirty="0">
                <a:latin typeface="Book Antiqua" panose="02040602050305030304" pitchFamily="18" charset="0"/>
                <a:ea typeface="Times New Roman"/>
                <a:cs typeface="Times New Roman"/>
              </a:rPr>
              <a:t> Ε., </a:t>
            </a:r>
            <a:r>
              <a:rPr lang="el-GR" sz="3600" dirty="0" err="1">
                <a:latin typeface="Book Antiqua" panose="02040602050305030304" pitchFamily="18" charset="0"/>
                <a:ea typeface="Times New Roman"/>
                <a:cs typeface="Times New Roman"/>
              </a:rPr>
              <a:t>Ταρλατζής</a:t>
            </a:r>
            <a:r>
              <a:rPr lang="el-GR" sz="3600" dirty="0">
                <a:latin typeface="Book Antiqua" panose="02040602050305030304" pitchFamily="18" charset="0"/>
                <a:ea typeface="Times New Roman"/>
                <a:cs typeface="Times New Roman"/>
              </a:rPr>
              <a:t> Β., </a:t>
            </a:r>
            <a:r>
              <a:rPr lang="el-GR" sz="3600" dirty="0" err="1">
                <a:latin typeface="Book Antiqua" panose="02040602050305030304" pitchFamily="18" charset="0"/>
                <a:ea typeface="Times New Roman"/>
                <a:cs typeface="Times New Roman"/>
              </a:rPr>
              <a:t>Τάσκος</a:t>
            </a:r>
            <a:r>
              <a:rPr lang="el-GR" sz="3600" dirty="0">
                <a:latin typeface="Book Antiqua" panose="02040602050305030304" pitchFamily="18" charset="0"/>
                <a:ea typeface="Times New Roman"/>
                <a:cs typeface="Times New Roman"/>
              </a:rPr>
              <a:t> Ν., </a:t>
            </a:r>
            <a:r>
              <a:rPr lang="el-GR" sz="3600" dirty="0" err="1">
                <a:latin typeface="Book Antiqua" panose="02040602050305030304" pitchFamily="18" charset="0"/>
                <a:ea typeface="Times New Roman"/>
                <a:cs typeface="Times New Roman"/>
              </a:rPr>
              <a:t>Φουντεδάκη</a:t>
            </a:r>
            <a:r>
              <a:rPr lang="el-GR" sz="3600" dirty="0">
                <a:latin typeface="Book Antiqua" panose="02040602050305030304" pitchFamily="18" charset="0"/>
                <a:ea typeface="Times New Roman"/>
                <a:cs typeface="Times New Roman"/>
              </a:rPr>
              <a:t> Κ., 2013, Ιατρική Ευθύνη από Αμέλεια (Αστική - Ποινική) Ειδικά Θέματα Ιατρικού Δικαίου, Νομική Βιβλιοθήκη, (Αθήνα)</a:t>
            </a:r>
            <a:endParaRPr lang="el-GR" sz="3600" dirty="0">
              <a:latin typeface="Book Antiqua" panose="02040602050305030304" pitchFamily="18" charset="0"/>
              <a:ea typeface="Calibri"/>
              <a:cs typeface="Arial"/>
            </a:endParaRPr>
          </a:p>
          <a:p>
            <a:pPr algn="just">
              <a:lnSpc>
                <a:spcPct val="115000"/>
              </a:lnSpc>
              <a:spcAft>
                <a:spcPts val="0"/>
              </a:spcAft>
            </a:pPr>
            <a:r>
              <a:rPr lang="el-GR" sz="3600" dirty="0">
                <a:latin typeface="Book Antiqua" panose="02040602050305030304" pitchFamily="18" charset="0"/>
                <a:ea typeface="Times New Roman"/>
                <a:cs typeface="Times New Roman"/>
              </a:rPr>
              <a:t> </a:t>
            </a:r>
            <a:endParaRPr lang="el-GR" sz="3600" dirty="0">
              <a:latin typeface="Book Antiqua" panose="02040602050305030304" pitchFamily="18" charset="0"/>
              <a:ea typeface="Calibri"/>
              <a:cs typeface="Arial"/>
            </a:endParaRPr>
          </a:p>
          <a:p>
            <a:pPr lvl="0" algn="just">
              <a:lnSpc>
                <a:spcPct val="115000"/>
              </a:lnSpc>
              <a:buFont typeface="Symbol"/>
              <a:buChar char=""/>
            </a:pPr>
            <a:r>
              <a:rPr lang="el-GR" sz="3600" dirty="0">
                <a:latin typeface="Book Antiqua" panose="02040602050305030304" pitchFamily="18" charset="0"/>
                <a:ea typeface="Times New Roman"/>
                <a:cs typeface="Times New Roman"/>
              </a:rPr>
              <a:t>Κανελλοπούλου – </a:t>
            </a:r>
            <a:r>
              <a:rPr lang="el-GR" sz="3600" dirty="0" err="1">
                <a:latin typeface="Book Antiqua" panose="02040602050305030304" pitchFamily="18" charset="0"/>
                <a:ea typeface="Times New Roman"/>
                <a:cs typeface="Times New Roman"/>
              </a:rPr>
              <a:t>Μπότη</a:t>
            </a:r>
            <a:r>
              <a:rPr lang="el-GR" sz="3600" dirty="0">
                <a:latin typeface="Book Antiqua" panose="02040602050305030304" pitchFamily="18" charset="0"/>
                <a:ea typeface="Times New Roman"/>
                <a:cs typeface="Times New Roman"/>
              </a:rPr>
              <a:t> Μ., 1999, Ιατρική Ευθύνη για μη ενημέρωση ή πλημμελή ενημέρωση του ασθενούς κατά το ελληνικό και το </a:t>
            </a:r>
            <a:r>
              <a:rPr lang="el-GR" sz="3600" dirty="0" err="1">
                <a:latin typeface="Book Antiqua" panose="02040602050305030304" pitchFamily="18" charset="0"/>
                <a:ea typeface="Times New Roman"/>
                <a:cs typeface="Times New Roman"/>
              </a:rPr>
              <a:t>αγγλοσαξωνικό</a:t>
            </a:r>
            <a:r>
              <a:rPr lang="el-GR" sz="3600" dirty="0">
                <a:latin typeface="Book Antiqua" panose="02040602050305030304" pitchFamily="18" charset="0"/>
                <a:ea typeface="Times New Roman"/>
                <a:cs typeface="Times New Roman"/>
              </a:rPr>
              <a:t> δίκαιο, Αντ. Ν. </a:t>
            </a:r>
            <a:r>
              <a:rPr lang="el-GR" sz="3600" dirty="0" err="1">
                <a:latin typeface="Book Antiqua" panose="02040602050305030304" pitchFamily="18" charset="0"/>
                <a:ea typeface="Times New Roman"/>
                <a:cs typeface="Times New Roman"/>
              </a:rPr>
              <a:t>Σάκκουλας</a:t>
            </a:r>
            <a:r>
              <a:rPr lang="el-GR" sz="3600" dirty="0">
                <a:latin typeface="Book Antiqua" panose="02040602050305030304" pitchFamily="18" charset="0"/>
                <a:ea typeface="Times New Roman"/>
                <a:cs typeface="Times New Roman"/>
              </a:rPr>
              <a:t>, (Αθήνα - Κομοτηνή)</a:t>
            </a:r>
            <a:endParaRPr lang="el-GR" sz="3600" dirty="0">
              <a:latin typeface="Book Antiqua" panose="02040602050305030304" pitchFamily="18" charset="0"/>
              <a:ea typeface="Calibri"/>
              <a:cs typeface="Arial"/>
            </a:endParaRPr>
          </a:p>
          <a:p>
            <a:pPr algn="just">
              <a:lnSpc>
                <a:spcPct val="115000"/>
              </a:lnSpc>
              <a:spcAft>
                <a:spcPts val="0"/>
              </a:spcAft>
            </a:pPr>
            <a:r>
              <a:rPr lang="el-GR" sz="3600" b="1" dirty="0">
                <a:latin typeface="Book Antiqua" panose="02040602050305030304" pitchFamily="18" charset="0"/>
                <a:ea typeface="Times New Roman"/>
                <a:cs typeface="Times New Roman"/>
              </a:rPr>
              <a:t> </a:t>
            </a:r>
            <a:endParaRPr lang="el-GR" sz="3600" dirty="0">
              <a:latin typeface="Book Antiqua" panose="02040602050305030304" pitchFamily="18" charset="0"/>
              <a:ea typeface="Calibri"/>
              <a:cs typeface="Arial"/>
            </a:endParaRPr>
          </a:p>
          <a:p>
            <a:pPr lvl="0" algn="just">
              <a:lnSpc>
                <a:spcPct val="115000"/>
              </a:lnSpc>
              <a:buFont typeface="Symbol"/>
              <a:buChar char=""/>
            </a:pPr>
            <a:r>
              <a:rPr lang="el-GR" sz="3600" dirty="0" err="1">
                <a:latin typeface="Book Antiqua" panose="02040602050305030304" pitchFamily="18" charset="0"/>
                <a:ea typeface="Times New Roman"/>
                <a:cs typeface="Times New Roman"/>
              </a:rPr>
              <a:t>Καράκωστα</a:t>
            </a:r>
            <a:r>
              <a:rPr lang="el-GR" sz="3600" dirty="0">
                <a:latin typeface="Book Antiqua" panose="02040602050305030304" pitchFamily="18" charset="0"/>
                <a:ea typeface="Times New Roman"/>
                <a:cs typeface="Times New Roman"/>
              </a:rPr>
              <a:t> Ι, Η αστική ευθύνη του ιατρού στο Κοινοτικό Δίκαιο, </a:t>
            </a:r>
            <a:r>
              <a:rPr lang="el-GR" sz="3600" dirty="0" err="1">
                <a:latin typeface="Book Antiqua" panose="02040602050305030304" pitchFamily="18" charset="0"/>
                <a:ea typeface="Times New Roman"/>
                <a:cs typeface="Times New Roman"/>
              </a:rPr>
              <a:t>Αρμ</a:t>
            </a:r>
            <a:r>
              <a:rPr lang="el-GR" sz="3600" dirty="0">
                <a:latin typeface="Book Antiqua" panose="02040602050305030304" pitchFamily="18" charset="0"/>
                <a:ea typeface="Times New Roman"/>
                <a:cs typeface="Times New Roman"/>
              </a:rPr>
              <a:t>. 48</a:t>
            </a:r>
            <a:endParaRPr lang="el-GR" sz="3600" dirty="0">
              <a:latin typeface="Book Antiqua" panose="02040602050305030304" pitchFamily="18" charset="0"/>
              <a:ea typeface="Calibri"/>
              <a:cs typeface="Arial"/>
            </a:endParaRPr>
          </a:p>
          <a:p>
            <a:pPr algn="just">
              <a:lnSpc>
                <a:spcPct val="115000"/>
              </a:lnSpc>
              <a:spcAft>
                <a:spcPts val="0"/>
              </a:spcAft>
            </a:pPr>
            <a:r>
              <a:rPr lang="el-GR" sz="3600" dirty="0">
                <a:latin typeface="Book Antiqua" panose="02040602050305030304" pitchFamily="18" charset="0"/>
                <a:ea typeface="Times New Roman"/>
                <a:cs typeface="Times New Roman"/>
              </a:rPr>
              <a:t> </a:t>
            </a:r>
            <a:endParaRPr lang="el-GR" sz="3600" dirty="0">
              <a:latin typeface="Book Antiqua" panose="02040602050305030304" pitchFamily="18" charset="0"/>
              <a:ea typeface="Calibri"/>
              <a:cs typeface="Arial"/>
            </a:endParaRPr>
          </a:p>
          <a:p>
            <a:pPr lvl="0" algn="just">
              <a:lnSpc>
                <a:spcPct val="115000"/>
              </a:lnSpc>
              <a:buFont typeface="Symbol"/>
              <a:buChar char=""/>
            </a:pPr>
            <a:r>
              <a:rPr lang="el-GR" sz="3600" dirty="0" err="1">
                <a:latin typeface="Book Antiqua" panose="02040602050305030304" pitchFamily="18" charset="0"/>
                <a:ea typeface="Times New Roman"/>
                <a:cs typeface="Times New Roman"/>
              </a:rPr>
              <a:t>Μαραγκάκη</a:t>
            </a:r>
            <a:r>
              <a:rPr lang="el-GR" sz="3600" dirty="0">
                <a:latin typeface="Book Antiqua" panose="02040602050305030304" pitchFamily="18" charset="0"/>
                <a:ea typeface="Times New Roman"/>
                <a:cs typeface="Times New Roman"/>
              </a:rPr>
              <a:t>, 2011, Η σχέση της ιατρικής δεοντολογίας με το ποινικό δίκαιο, </a:t>
            </a:r>
            <a:r>
              <a:rPr lang="el-GR" sz="3600" dirty="0" err="1">
                <a:latin typeface="Book Antiqua" panose="02040602050305030304" pitchFamily="18" charset="0"/>
                <a:ea typeface="Times New Roman"/>
                <a:cs typeface="Times New Roman"/>
              </a:rPr>
              <a:t>Σάκκουλας</a:t>
            </a:r>
            <a:r>
              <a:rPr lang="el-GR" sz="3600" dirty="0">
                <a:latin typeface="Book Antiqua" panose="02040602050305030304" pitchFamily="18" charset="0"/>
                <a:ea typeface="Times New Roman"/>
                <a:cs typeface="Times New Roman"/>
              </a:rPr>
              <a:t>, (Αθήνα - Θεσσαλονίκη)</a:t>
            </a:r>
            <a:endParaRPr lang="el-GR" sz="3600" dirty="0">
              <a:latin typeface="Book Antiqua" panose="02040602050305030304" pitchFamily="18" charset="0"/>
              <a:ea typeface="Calibri"/>
              <a:cs typeface="Arial"/>
            </a:endParaRPr>
          </a:p>
          <a:p>
            <a:pPr algn="just">
              <a:lnSpc>
                <a:spcPct val="115000"/>
              </a:lnSpc>
              <a:spcAft>
                <a:spcPts val="0"/>
              </a:spcAft>
            </a:pPr>
            <a:r>
              <a:rPr lang="el-GR" sz="3600" dirty="0">
                <a:latin typeface="Book Antiqua" panose="02040602050305030304" pitchFamily="18" charset="0"/>
                <a:ea typeface="Times New Roman"/>
                <a:cs typeface="Times New Roman"/>
              </a:rPr>
              <a:t> </a:t>
            </a:r>
            <a:endParaRPr lang="el-GR" sz="3600" dirty="0">
              <a:latin typeface="Book Antiqua" panose="02040602050305030304" pitchFamily="18" charset="0"/>
              <a:ea typeface="Calibri"/>
              <a:cs typeface="Arial"/>
            </a:endParaRPr>
          </a:p>
          <a:p>
            <a:pPr lvl="0" algn="just">
              <a:lnSpc>
                <a:spcPct val="115000"/>
              </a:lnSpc>
              <a:buFont typeface="Symbol"/>
              <a:buChar char=""/>
            </a:pPr>
            <a:r>
              <a:rPr lang="el-GR" sz="3600" dirty="0" err="1">
                <a:latin typeface="Book Antiqua" panose="02040602050305030304" pitchFamily="18" charset="0"/>
                <a:ea typeface="Times New Roman"/>
                <a:cs typeface="Times New Roman"/>
              </a:rPr>
              <a:t>Μπέκας</a:t>
            </a:r>
            <a:r>
              <a:rPr lang="el-GR" sz="3600" dirty="0">
                <a:latin typeface="Book Antiqua" panose="02040602050305030304" pitchFamily="18" charset="0"/>
                <a:ea typeface="Times New Roman"/>
                <a:cs typeface="Times New Roman"/>
              </a:rPr>
              <a:t> Γ., 2002, Εγκλήματα κατά της ζωής και της υγείας, Δίκαιο &amp; Οικονομία – Π. Ν. </a:t>
            </a:r>
            <a:r>
              <a:rPr lang="el-GR" sz="3600" dirty="0" err="1">
                <a:latin typeface="Book Antiqua" panose="02040602050305030304" pitchFamily="18" charset="0"/>
                <a:ea typeface="Times New Roman"/>
                <a:cs typeface="Times New Roman"/>
              </a:rPr>
              <a:t>Σάκκουλας</a:t>
            </a:r>
            <a:r>
              <a:rPr lang="el-GR" sz="3600" dirty="0">
                <a:latin typeface="Book Antiqua" panose="02040602050305030304" pitchFamily="18" charset="0"/>
                <a:ea typeface="Times New Roman"/>
                <a:cs typeface="Times New Roman"/>
              </a:rPr>
              <a:t>, (Αθήνα) </a:t>
            </a:r>
            <a:endParaRPr lang="el-GR" sz="3600" dirty="0">
              <a:latin typeface="Book Antiqua" panose="02040602050305030304" pitchFamily="18" charset="0"/>
              <a:ea typeface="Calibri"/>
              <a:cs typeface="Arial"/>
            </a:endParaRPr>
          </a:p>
          <a:p>
            <a:pPr algn="just">
              <a:lnSpc>
                <a:spcPct val="115000"/>
              </a:lnSpc>
              <a:spcAft>
                <a:spcPts val="0"/>
              </a:spcAft>
            </a:pPr>
            <a:r>
              <a:rPr lang="el-GR" sz="3600" dirty="0">
                <a:latin typeface="Book Antiqua" panose="02040602050305030304" pitchFamily="18" charset="0"/>
                <a:ea typeface="Times New Roman"/>
                <a:cs typeface="Times New Roman"/>
              </a:rPr>
              <a:t> </a:t>
            </a:r>
            <a:endParaRPr lang="el-GR" sz="3600" dirty="0">
              <a:latin typeface="Book Antiqua" panose="02040602050305030304" pitchFamily="18" charset="0"/>
              <a:ea typeface="Calibri"/>
              <a:cs typeface="Arial"/>
            </a:endParaRPr>
          </a:p>
          <a:p>
            <a:pPr lvl="0" algn="just">
              <a:lnSpc>
                <a:spcPct val="115000"/>
              </a:lnSpc>
              <a:buFont typeface="Symbol"/>
              <a:buChar char=""/>
            </a:pPr>
            <a:r>
              <a:rPr lang="el-GR" sz="3600" dirty="0">
                <a:latin typeface="Book Antiqua" panose="02040602050305030304" pitchFamily="18" charset="0"/>
                <a:ea typeface="Times New Roman"/>
                <a:cs typeface="Times New Roman"/>
              </a:rPr>
              <a:t>Πέτρου Ε., Καραλή Β., </a:t>
            </a:r>
            <a:r>
              <a:rPr lang="el-GR" sz="3600" dirty="0" err="1">
                <a:latin typeface="Book Antiqua" panose="02040602050305030304" pitchFamily="18" charset="0"/>
                <a:ea typeface="Times New Roman"/>
                <a:cs typeface="Times New Roman"/>
              </a:rPr>
              <a:t>Ντάνος</a:t>
            </a:r>
            <a:r>
              <a:rPr lang="el-GR" sz="3600" dirty="0">
                <a:latin typeface="Book Antiqua" panose="02040602050305030304" pitchFamily="18" charset="0"/>
                <a:ea typeface="Times New Roman"/>
                <a:cs typeface="Times New Roman"/>
              </a:rPr>
              <a:t> Α., </a:t>
            </a:r>
            <a:r>
              <a:rPr lang="el-GR" sz="3600" dirty="0" err="1">
                <a:latin typeface="Book Antiqua" panose="02040602050305030304" pitchFamily="18" charset="0"/>
                <a:ea typeface="Times New Roman"/>
                <a:cs typeface="Times New Roman"/>
              </a:rPr>
              <a:t>Παντελίδης</a:t>
            </a:r>
            <a:r>
              <a:rPr lang="el-GR" sz="3600" dirty="0">
                <a:latin typeface="Book Antiqua" panose="02040602050305030304" pitchFamily="18" charset="0"/>
                <a:ea typeface="Times New Roman"/>
                <a:cs typeface="Times New Roman"/>
              </a:rPr>
              <a:t> Π., 2015, Το νομικό πλαίσιο της ιατρικής ευθύνης. </a:t>
            </a:r>
            <a:r>
              <a:rPr lang="el-GR" sz="3600" dirty="0" err="1">
                <a:latin typeface="Book Antiqua" panose="02040602050305030304" pitchFamily="18" charset="0"/>
                <a:ea typeface="Times New Roman"/>
                <a:cs typeface="Times New Roman"/>
              </a:rPr>
              <a:t>Συγκρτική</a:t>
            </a:r>
            <a:r>
              <a:rPr lang="el-GR" sz="3600" dirty="0">
                <a:latin typeface="Book Antiqua" panose="02040602050305030304" pitchFamily="18" charset="0"/>
                <a:ea typeface="Times New Roman"/>
                <a:cs typeface="Times New Roman"/>
              </a:rPr>
              <a:t> διάσταση Ελλάδας – Ελβετίας, Αρχεία Ελληνικής Ιατρικής, 32(1). </a:t>
            </a:r>
            <a:endParaRPr lang="el-GR" sz="3600" dirty="0">
              <a:latin typeface="Book Antiqua" panose="02040602050305030304" pitchFamily="18" charset="0"/>
              <a:ea typeface="Calibri"/>
              <a:cs typeface="Arial"/>
            </a:endParaRPr>
          </a:p>
          <a:p>
            <a:pPr algn="just">
              <a:lnSpc>
                <a:spcPct val="115000"/>
              </a:lnSpc>
              <a:spcAft>
                <a:spcPts val="0"/>
              </a:spcAft>
            </a:pPr>
            <a:r>
              <a:rPr lang="el-GR" sz="3600" dirty="0">
                <a:latin typeface="Book Antiqua" panose="02040602050305030304" pitchFamily="18" charset="0"/>
                <a:ea typeface="Times New Roman"/>
                <a:cs typeface="Times New Roman"/>
              </a:rPr>
              <a:t> </a:t>
            </a:r>
            <a:endParaRPr lang="el-GR" sz="3600" dirty="0">
              <a:latin typeface="Book Antiqua" panose="02040602050305030304" pitchFamily="18" charset="0"/>
              <a:ea typeface="Calibri"/>
              <a:cs typeface="Arial"/>
            </a:endParaRPr>
          </a:p>
          <a:p>
            <a:pPr lvl="0" algn="just">
              <a:lnSpc>
                <a:spcPct val="115000"/>
              </a:lnSpc>
              <a:buFont typeface="Symbol"/>
              <a:buChar char=""/>
            </a:pPr>
            <a:r>
              <a:rPr lang="el-GR" sz="3600" dirty="0">
                <a:latin typeface="Book Antiqua" panose="02040602050305030304" pitchFamily="18" charset="0"/>
                <a:ea typeface="Times New Roman"/>
                <a:cs typeface="Times New Roman"/>
              </a:rPr>
              <a:t>Πολίτης Χ., 1999, Ιατρικό Δίκαιο, </a:t>
            </a:r>
            <a:r>
              <a:rPr lang="en-US" sz="3600" dirty="0">
                <a:latin typeface="Book Antiqua" panose="02040602050305030304" pitchFamily="18" charset="0"/>
                <a:ea typeface="Times New Roman"/>
                <a:cs typeface="Times New Roman"/>
              </a:rPr>
              <a:t>Hartling</a:t>
            </a:r>
            <a:r>
              <a:rPr lang="el-GR" sz="3600" dirty="0">
                <a:latin typeface="Book Antiqua" panose="02040602050305030304" pitchFamily="18" charset="0"/>
                <a:ea typeface="Times New Roman"/>
                <a:cs typeface="Times New Roman"/>
              </a:rPr>
              <a:t>, (Αθήνα)</a:t>
            </a:r>
            <a:endParaRPr lang="el-GR" sz="3600" dirty="0">
              <a:latin typeface="Book Antiqua" panose="02040602050305030304" pitchFamily="18" charset="0"/>
              <a:ea typeface="Calibri"/>
              <a:cs typeface="Arial"/>
            </a:endParaRPr>
          </a:p>
          <a:p>
            <a:pPr algn="just">
              <a:lnSpc>
                <a:spcPct val="115000"/>
              </a:lnSpc>
              <a:spcAft>
                <a:spcPts val="0"/>
              </a:spcAft>
            </a:pPr>
            <a:r>
              <a:rPr lang="el-GR" sz="3600" dirty="0">
                <a:latin typeface="Book Antiqua" panose="02040602050305030304" pitchFamily="18" charset="0"/>
                <a:ea typeface="Times New Roman"/>
                <a:cs typeface="Times New Roman"/>
              </a:rPr>
              <a:t> </a:t>
            </a:r>
            <a:endParaRPr lang="el-GR" sz="3600" dirty="0">
              <a:latin typeface="Book Antiqua" panose="02040602050305030304" pitchFamily="18" charset="0"/>
              <a:ea typeface="Calibri"/>
              <a:cs typeface="Arial"/>
            </a:endParaRPr>
          </a:p>
          <a:p>
            <a:pPr lvl="0" algn="just">
              <a:lnSpc>
                <a:spcPct val="115000"/>
              </a:lnSpc>
              <a:buFont typeface="Symbol"/>
              <a:buChar char=""/>
            </a:pPr>
            <a:r>
              <a:rPr lang="el-GR" sz="3600" dirty="0" err="1">
                <a:latin typeface="Book Antiqua" panose="02040602050305030304" pitchFamily="18" charset="0"/>
                <a:ea typeface="Times New Roman"/>
                <a:cs typeface="Times New Roman"/>
              </a:rPr>
              <a:t>Σακελλαροπούλου</a:t>
            </a:r>
            <a:r>
              <a:rPr lang="el-GR" sz="3600" dirty="0">
                <a:latin typeface="Book Antiqua" panose="02040602050305030304" pitchFamily="18" charset="0"/>
                <a:ea typeface="Times New Roman"/>
                <a:cs typeface="Times New Roman"/>
              </a:rPr>
              <a:t> Β., 2011, Η Ποινική Αντιμετώπιση του Ιατρικού σφάλματος και η Συναίνεση του Ασθενούς στην Ιατρική Πράξη, </a:t>
            </a:r>
            <a:r>
              <a:rPr lang="el-GR" sz="3600" dirty="0" err="1">
                <a:latin typeface="Book Antiqua" panose="02040602050305030304" pitchFamily="18" charset="0"/>
                <a:ea typeface="Times New Roman"/>
                <a:cs typeface="Times New Roman"/>
              </a:rPr>
              <a:t>Σάκκουλας</a:t>
            </a:r>
            <a:r>
              <a:rPr lang="el-GR" sz="3600" dirty="0">
                <a:latin typeface="Book Antiqua" panose="02040602050305030304" pitchFamily="18" charset="0"/>
                <a:ea typeface="Times New Roman"/>
                <a:cs typeface="Times New Roman"/>
              </a:rPr>
              <a:t>, (Αθήνα - Θεσσαλονίκη)</a:t>
            </a:r>
            <a:endParaRPr lang="el-GR" sz="3600" dirty="0">
              <a:latin typeface="Book Antiqua" panose="02040602050305030304" pitchFamily="18" charset="0"/>
              <a:ea typeface="Calibri"/>
              <a:cs typeface="Arial"/>
            </a:endParaRPr>
          </a:p>
          <a:p>
            <a:pPr algn="just">
              <a:lnSpc>
                <a:spcPct val="115000"/>
              </a:lnSpc>
              <a:spcAft>
                <a:spcPts val="0"/>
              </a:spcAft>
            </a:pPr>
            <a:r>
              <a:rPr lang="el-GR" sz="3600" dirty="0">
                <a:latin typeface="Book Antiqua" panose="02040602050305030304" pitchFamily="18" charset="0"/>
                <a:ea typeface="Times New Roman"/>
                <a:cs typeface="Times New Roman"/>
              </a:rPr>
              <a:t> </a:t>
            </a:r>
            <a:endParaRPr lang="el-GR" sz="3600" dirty="0">
              <a:latin typeface="Book Antiqua" panose="02040602050305030304" pitchFamily="18" charset="0"/>
              <a:ea typeface="Calibri"/>
              <a:cs typeface="Arial"/>
            </a:endParaRPr>
          </a:p>
          <a:p>
            <a:pPr lvl="0" algn="just">
              <a:lnSpc>
                <a:spcPct val="115000"/>
              </a:lnSpc>
              <a:buFont typeface="Symbol"/>
              <a:buChar char=""/>
            </a:pPr>
            <a:r>
              <a:rPr lang="el-GR" sz="3600" dirty="0" err="1">
                <a:latin typeface="Book Antiqua" panose="02040602050305030304" pitchFamily="18" charset="0"/>
                <a:ea typeface="Times New Roman"/>
                <a:cs typeface="Times New Roman"/>
              </a:rPr>
              <a:t>Φουντεδάκη</a:t>
            </a:r>
            <a:r>
              <a:rPr lang="el-GR" sz="3600" dirty="0">
                <a:latin typeface="Book Antiqua" panose="02040602050305030304" pitchFamily="18" charset="0"/>
                <a:ea typeface="Times New Roman"/>
                <a:cs typeface="Times New Roman"/>
              </a:rPr>
              <a:t> Κ., 2003, Αστική Ιατρική Ευθύνη, </a:t>
            </a:r>
            <a:r>
              <a:rPr lang="el-GR" sz="3600" dirty="0" err="1">
                <a:latin typeface="Book Antiqua" panose="02040602050305030304" pitchFamily="18" charset="0"/>
                <a:ea typeface="Times New Roman"/>
                <a:cs typeface="Times New Roman"/>
              </a:rPr>
              <a:t>Σάκκουλας</a:t>
            </a:r>
            <a:r>
              <a:rPr lang="el-GR" sz="3600" dirty="0">
                <a:latin typeface="Book Antiqua" panose="02040602050305030304" pitchFamily="18" charset="0"/>
                <a:ea typeface="Times New Roman"/>
                <a:cs typeface="Times New Roman"/>
              </a:rPr>
              <a:t>, (Αθήνα - Θεσσαλονίκη)</a:t>
            </a:r>
            <a:endParaRPr lang="el-GR" sz="3600" dirty="0">
              <a:latin typeface="Book Antiqua" panose="02040602050305030304" pitchFamily="18" charset="0"/>
              <a:ea typeface="Calibri"/>
              <a:cs typeface="Arial"/>
            </a:endParaRPr>
          </a:p>
          <a:p>
            <a:pPr algn="just">
              <a:lnSpc>
                <a:spcPct val="115000"/>
              </a:lnSpc>
              <a:spcAft>
                <a:spcPts val="0"/>
              </a:spcAft>
            </a:pPr>
            <a:r>
              <a:rPr lang="el-GR" sz="3600" dirty="0">
                <a:latin typeface="Book Antiqua" panose="02040602050305030304" pitchFamily="18" charset="0"/>
                <a:ea typeface="Times New Roman"/>
                <a:cs typeface="Times New Roman"/>
              </a:rPr>
              <a:t> </a:t>
            </a:r>
            <a:endParaRPr lang="el-GR" sz="3600" dirty="0">
              <a:latin typeface="Book Antiqua" panose="02040602050305030304" pitchFamily="18" charset="0"/>
              <a:ea typeface="Calibri"/>
              <a:cs typeface="Arial"/>
            </a:endParaRPr>
          </a:p>
          <a:p>
            <a:pPr lvl="0" algn="just">
              <a:lnSpc>
                <a:spcPct val="115000"/>
              </a:lnSpc>
              <a:buFont typeface="Symbol"/>
              <a:buChar char=""/>
            </a:pPr>
            <a:r>
              <a:rPr lang="el-GR" sz="3600" dirty="0">
                <a:latin typeface="Book Antiqua" panose="02040602050305030304" pitchFamily="18" charset="0"/>
                <a:ea typeface="Times New Roman"/>
                <a:cs typeface="Times New Roman"/>
              </a:rPr>
              <a:t>Χαραλαμπάκης Α., 1993, Ιατρική ευθύνη και Δεοντολογία, (Αθήνα - Κομοτηνή) </a:t>
            </a:r>
            <a:endParaRPr lang="el-GR" sz="3600" dirty="0">
              <a:latin typeface="Book Antiqua" panose="02040602050305030304" pitchFamily="18" charset="0"/>
              <a:ea typeface="Calibri"/>
              <a:cs typeface="Arial"/>
            </a:endParaRPr>
          </a:p>
          <a:p>
            <a:pPr marL="0" indent="0" algn="just">
              <a:lnSpc>
                <a:spcPct val="115000"/>
              </a:lnSpc>
              <a:spcAft>
                <a:spcPts val="0"/>
              </a:spcAft>
              <a:buNone/>
            </a:pPr>
            <a:r>
              <a:rPr lang="el-GR" sz="3600" dirty="0">
                <a:latin typeface="Book Antiqua" panose="02040602050305030304" pitchFamily="18" charset="0"/>
                <a:ea typeface="Times New Roman"/>
                <a:cs typeface="Times New Roman"/>
              </a:rPr>
              <a:t> </a:t>
            </a:r>
            <a:r>
              <a:rPr lang="el-GR" sz="3600" dirty="0">
                <a:latin typeface="Book Antiqua" panose="02040602050305030304" pitchFamily="18" charset="0"/>
                <a:ea typeface="Calibri"/>
                <a:cs typeface="Arial"/>
              </a:rPr>
              <a:t> </a:t>
            </a:r>
          </a:p>
          <a:p>
            <a:pPr marL="0" indent="0">
              <a:lnSpc>
                <a:spcPct val="115000"/>
              </a:lnSpc>
              <a:spcAft>
                <a:spcPts val="1000"/>
              </a:spcAft>
              <a:buNone/>
            </a:pPr>
            <a:r>
              <a:rPr lang="el-GR" dirty="0">
                <a:latin typeface="Book Antiqua"/>
                <a:ea typeface="Calibri"/>
                <a:cs typeface="Arial"/>
              </a:rPr>
              <a:t> </a:t>
            </a:r>
            <a:endParaRPr lang="el-GR" sz="4800" dirty="0">
              <a:ea typeface="Calibri"/>
              <a:cs typeface="Arial"/>
            </a:endParaRPr>
          </a:p>
          <a:p>
            <a:pPr marL="0" indent="0">
              <a:lnSpc>
                <a:spcPct val="115000"/>
              </a:lnSpc>
              <a:spcAft>
                <a:spcPts val="1000"/>
              </a:spcAft>
              <a:buNone/>
            </a:pPr>
            <a:r>
              <a:rPr lang="el-GR" dirty="0">
                <a:latin typeface="Book Antiqua"/>
                <a:ea typeface="Calibri"/>
                <a:cs typeface="Arial"/>
              </a:rPr>
              <a:t> </a:t>
            </a:r>
            <a:endParaRPr lang="el-GR" sz="4800" dirty="0">
              <a:ea typeface="Calibri"/>
              <a:cs typeface="Arial"/>
            </a:endParaRPr>
          </a:p>
          <a:p>
            <a:endParaRPr lang="el-GR" dirty="0"/>
          </a:p>
        </p:txBody>
      </p:sp>
    </p:spTree>
    <p:extLst>
      <p:ext uri="{BB962C8B-B14F-4D97-AF65-F5344CB8AC3E}">
        <p14:creationId xmlns:p14="http://schemas.microsoft.com/office/powerpoint/2010/main" val="2583149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000" b="1" dirty="0">
                <a:solidFill>
                  <a:prstClr val="black"/>
                </a:solidFill>
                <a:latin typeface="Book Antiqua" panose="02040602050305030304" pitchFamily="18" charset="0"/>
              </a:rPr>
              <a:t>ΕΝΟΤΗΤΑ 1 : ΣΧΕΣΗ ΙΑΤΡΟΥ ΚΑΙ ΑΣΘΕΝΗ</a:t>
            </a:r>
            <a:endParaRPr lang="el-GR" b="1" dirty="0">
              <a:latin typeface="Book Antiqua" panose="02040602050305030304" pitchFamily="18" charset="0"/>
            </a:endParaRPr>
          </a:p>
        </p:txBody>
      </p:sp>
      <p:sp>
        <p:nvSpPr>
          <p:cNvPr id="5" name="Θέση περιεχομένου 4"/>
          <p:cNvSpPr>
            <a:spLocks noGrp="1"/>
          </p:cNvSpPr>
          <p:nvPr>
            <p:ph sz="half" idx="1"/>
          </p:nvPr>
        </p:nvSpPr>
        <p:spPr>
          <a:xfrm>
            <a:off x="457200" y="1412776"/>
            <a:ext cx="6131024" cy="5040560"/>
          </a:xfrm>
        </p:spPr>
        <p:txBody>
          <a:bodyPr>
            <a:normAutofit fontScale="70000" lnSpcReduction="20000"/>
          </a:bodyPr>
          <a:lstStyle/>
          <a:p>
            <a:pPr algn="just">
              <a:lnSpc>
                <a:spcPct val="150000"/>
              </a:lnSpc>
              <a:spcAft>
                <a:spcPts val="1000"/>
              </a:spcAft>
            </a:pPr>
            <a:r>
              <a:rPr lang="el-GR" sz="2300" dirty="0">
                <a:latin typeface="Book Antiqua" panose="02040602050305030304" pitchFamily="18" charset="0"/>
                <a:ea typeface="Calibri"/>
                <a:cs typeface="Arial"/>
              </a:rPr>
              <a:t>Η ζωή και η υγεία του ανθρώπου, είναι δύο από τα θεμελιώδη αγαθά, τα οποία προστατεύονται από το Σύνταγμα και το ποινικό δίκαιο. Ο ιατρός είναι ο κατεξοχήν προστάτης των ανωτέρω αγαθών του ανθρώπου, και προς διασφάλιση της ορθής λειτουργίας της σχέσης που δημιουργείται μεταξύ τους, έχουν θεσπιστεί κανόνες που την ρυθμίζουν.</a:t>
            </a:r>
          </a:p>
          <a:p>
            <a:pPr algn="just">
              <a:lnSpc>
                <a:spcPct val="150000"/>
              </a:lnSpc>
              <a:spcAft>
                <a:spcPts val="1000"/>
              </a:spcAft>
            </a:pPr>
            <a:r>
              <a:rPr lang="el-GR" sz="2300" b="0" i="0" dirty="0">
                <a:solidFill>
                  <a:srgbClr val="FF0000"/>
                </a:solidFill>
                <a:effectLst/>
                <a:latin typeface="Book Antiqua" panose="02040602050305030304" pitchFamily="18" charset="0"/>
              </a:rPr>
              <a:t>Η σχέση ιατρού και ασθενούς, εκτός από σχέση σχετικής εμπιστοσύνης, </a:t>
            </a:r>
            <a:r>
              <a:rPr lang="el-GR" sz="2300" b="1" i="0" u="sng" dirty="0">
                <a:solidFill>
                  <a:srgbClr val="FF0000"/>
                </a:solidFill>
                <a:effectLst/>
                <a:latin typeface="Book Antiqua" panose="02040602050305030304" pitchFamily="18" charset="0"/>
              </a:rPr>
              <a:t>είναι σχέση συμβατική, η λεγόμενη σύμβαση ιατρικής αγωγής</a:t>
            </a:r>
            <a:r>
              <a:rPr lang="el-GR" sz="2300" b="1" i="0" dirty="0">
                <a:solidFill>
                  <a:srgbClr val="FF0000"/>
                </a:solidFill>
                <a:effectLst/>
                <a:latin typeface="Book Antiqua" panose="02040602050305030304" pitchFamily="18" charset="0"/>
              </a:rPr>
              <a:t>, </a:t>
            </a:r>
            <a:r>
              <a:rPr lang="el-GR" sz="2300" b="0" i="0" dirty="0">
                <a:solidFill>
                  <a:srgbClr val="FF0000"/>
                </a:solidFill>
                <a:effectLst/>
                <a:latin typeface="Book Antiqua" panose="02040602050305030304" pitchFamily="18" charset="0"/>
              </a:rPr>
              <a:t>η οποία στην ουσία είναι η θέληση του ασθενούς να λάβει ιατρικές υπηρεσίες από τον ιατρό, ο δε ιατρός να τις παρέχει ως οφείλει. Για την εγκυρότητα της σύμβασης δεν απαιτείται η τήρηση τύπου (</a:t>
            </a:r>
            <a:r>
              <a:rPr lang="el-GR" sz="2300" b="0" i="0" dirty="0" err="1">
                <a:solidFill>
                  <a:srgbClr val="FF0000"/>
                </a:solidFill>
                <a:effectLst/>
                <a:latin typeface="Book Antiqua" panose="02040602050305030304" pitchFamily="18" charset="0"/>
              </a:rPr>
              <a:t>π.χ</a:t>
            </a:r>
            <a:r>
              <a:rPr lang="el-GR" sz="2300" b="0" i="0" dirty="0">
                <a:solidFill>
                  <a:srgbClr val="FF0000"/>
                </a:solidFill>
                <a:effectLst/>
                <a:latin typeface="Book Antiqua" panose="02040602050305030304" pitchFamily="18" charset="0"/>
              </a:rPr>
              <a:t> υπογραφές συμφωνητικών), αλλά η πρόταση και αποδοχή να “διατυπώνονται” σιωπηρά με την επίσκεψη του ασθενούς στο ιατρείο και την ανταπόκριση του ιατρού.</a:t>
            </a:r>
            <a:endParaRPr lang="el-GR" sz="2300" dirty="0">
              <a:solidFill>
                <a:srgbClr val="FF0000"/>
              </a:solidFill>
              <a:latin typeface="Book Antiqua" panose="02040602050305030304" pitchFamily="18" charset="0"/>
            </a:endParaRPr>
          </a:p>
        </p:txBody>
      </p:sp>
      <p:pic>
        <p:nvPicPr>
          <p:cNvPr id="6" name="Θέση περιεχομένου 5" descr="Εικόνα που περιέχει σύμβολο, τέχνη, δημιουργικότητα&#10;&#10;Το περιεχόμενο που δημιουργείται από AI ενδέχεται να είναι εσφαλμένο.">
            <a:extLst>
              <a:ext uri="{FF2B5EF4-FFF2-40B4-BE49-F238E27FC236}">
                <a16:creationId xmlns:a16="http://schemas.microsoft.com/office/drawing/2014/main" id="{5BA9A5E9-A5ED-16D9-1BFB-41011D702E8D}"/>
              </a:ext>
            </a:extLst>
          </p:cNvPr>
          <p:cNvPicPr>
            <a:picLocks noGrp="1" noChangeAspect="1"/>
          </p:cNvPicPr>
          <p:nvPr>
            <p:ph sz="half" idx="2"/>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073988" y="2276872"/>
            <a:ext cx="1349197" cy="1426464"/>
          </a:xfrm>
        </p:spPr>
      </p:pic>
      <p:sp>
        <p:nvSpPr>
          <p:cNvPr id="7" name="TextBox 6">
            <a:extLst>
              <a:ext uri="{FF2B5EF4-FFF2-40B4-BE49-F238E27FC236}">
                <a16:creationId xmlns:a16="http://schemas.microsoft.com/office/drawing/2014/main" id="{6DED0929-AA8C-D190-C6D8-C633CF1D33A6}"/>
              </a:ext>
            </a:extLst>
          </p:cNvPr>
          <p:cNvSpPr txBox="1"/>
          <p:nvPr/>
        </p:nvSpPr>
        <p:spPr>
          <a:xfrm>
            <a:off x="7020272" y="3861048"/>
            <a:ext cx="1809402" cy="307777"/>
          </a:xfrm>
          <a:prstGeom prst="rect">
            <a:avLst/>
          </a:prstGeom>
          <a:noFill/>
        </p:spPr>
        <p:txBody>
          <a:bodyPr wrap="square" rtlCol="0">
            <a:spAutoFit/>
          </a:bodyPr>
          <a:lstStyle/>
          <a:p>
            <a:r>
              <a:rPr lang="el-GR" sz="700" dirty="0">
                <a:hlinkClick r:id="rId3" tooltip="https://www.flickr.com/photos/chrismoody1111/107946390/"/>
              </a:rPr>
              <a:t>Αυτή η φωτογραφία</a:t>
            </a:r>
            <a:r>
              <a:rPr lang="el-GR" sz="700" dirty="0"/>
              <a:t> από Άγνωστος συντάκτης με άδεια χρήσης </a:t>
            </a:r>
            <a:r>
              <a:rPr lang="el-GR" sz="700" dirty="0">
                <a:hlinkClick r:id="rId4" tooltip="https://creativecommons.org/licenses/by-nc-nd/3.0/"/>
              </a:rPr>
              <a:t>CC BY-NC-ND</a:t>
            </a:r>
            <a:endParaRPr lang="el-GR" sz="700" dirty="0"/>
          </a:p>
        </p:txBody>
      </p:sp>
    </p:spTree>
    <p:extLst>
      <p:ext uri="{BB962C8B-B14F-4D97-AF65-F5344CB8AC3E}">
        <p14:creationId xmlns:p14="http://schemas.microsoft.com/office/powerpoint/2010/main" val="815063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000" b="1" dirty="0">
                <a:latin typeface="Book Antiqua" panose="02040602050305030304" pitchFamily="18" charset="0"/>
              </a:rPr>
              <a:t>ΕΝΟΤΗΤΑ 2 : ΕΝΝΟΙΑ ΙΑΤΡΙΚΗΣ ΠΡΑΞΗΣ – ΕΝΝΟΙΑ ΑΣΘΕΝΟΥΣ</a:t>
            </a:r>
          </a:p>
        </p:txBody>
      </p:sp>
      <p:sp>
        <p:nvSpPr>
          <p:cNvPr id="3" name="Θέση περιεχομένου 2"/>
          <p:cNvSpPr>
            <a:spLocks noGrp="1"/>
          </p:cNvSpPr>
          <p:nvPr>
            <p:ph sz="half" idx="1"/>
          </p:nvPr>
        </p:nvSpPr>
        <p:spPr>
          <a:xfrm>
            <a:off x="457200" y="1600200"/>
            <a:ext cx="5554960" cy="4853136"/>
          </a:xfrm>
        </p:spPr>
        <p:txBody>
          <a:bodyPr>
            <a:normAutofit fontScale="92500" lnSpcReduction="10000"/>
          </a:bodyPr>
          <a:lstStyle/>
          <a:p>
            <a:pPr marL="0" indent="0">
              <a:buNone/>
            </a:pPr>
            <a:r>
              <a:rPr lang="el-GR" sz="1800" dirty="0">
                <a:latin typeface="Book Antiqua" panose="02040602050305030304" pitchFamily="18" charset="0"/>
              </a:rPr>
              <a:t>Σύμφωνα με το άρθρο 1 του Κώδικα Ιατρικής Δεοντολογίας (Ν. 3418/2005):</a:t>
            </a:r>
          </a:p>
          <a:p>
            <a:pPr algn="just"/>
            <a:r>
              <a:rPr lang="el-GR" sz="1800" b="1" dirty="0">
                <a:solidFill>
                  <a:srgbClr val="FF0000"/>
                </a:solidFill>
                <a:latin typeface="Book Antiqua" panose="02040602050305030304" pitchFamily="18" charset="0"/>
              </a:rPr>
              <a:t>Ιατρική πράξη </a:t>
            </a:r>
            <a:r>
              <a:rPr lang="el-GR" sz="1800" dirty="0">
                <a:latin typeface="Book Antiqua" panose="02040602050305030304" pitchFamily="18" charset="0"/>
              </a:rPr>
              <a:t>είναι εκείνη που έχει ως σκοπό την με οποιαδήποτε επιστημονική μέθοδο πρόληψη, διάγνωση, θεραπεία και αποκατάσταση της υγείας του ανθρώπου.</a:t>
            </a:r>
          </a:p>
          <a:p>
            <a:pPr algn="just"/>
            <a:r>
              <a:rPr lang="el-GR" sz="1800" b="1" dirty="0">
                <a:solidFill>
                  <a:srgbClr val="FF0000"/>
                </a:solidFill>
                <a:latin typeface="Book Antiqua" panose="02040602050305030304" pitchFamily="18" charset="0"/>
              </a:rPr>
              <a:t>Ως ιατρικές πράξεις</a:t>
            </a:r>
            <a:r>
              <a:rPr lang="el-GR" sz="1800" dirty="0">
                <a:solidFill>
                  <a:srgbClr val="FF0000"/>
                </a:solidFill>
                <a:latin typeface="Book Antiqua" panose="02040602050305030304" pitchFamily="18" charset="0"/>
              </a:rPr>
              <a:t> </a:t>
            </a:r>
            <a:r>
              <a:rPr lang="el-GR" sz="1800" dirty="0">
                <a:latin typeface="Book Antiqua" panose="02040602050305030304" pitchFamily="18" charset="0"/>
              </a:rPr>
              <a:t>θεωρούνται και εκείνες, οι οποίες έχουν ερευνητικό χαρακτήρα, εφόσον αποσκοπούν οπωσδήποτε στην ακριβέστερη διάγνωση, στην αποκατάσταση ή και την βελτίωση της υγείας των ανθρώπων και στην προαγωγή της επιστήμης.</a:t>
            </a:r>
          </a:p>
          <a:p>
            <a:pPr algn="just"/>
            <a:r>
              <a:rPr lang="el-GR" sz="1800" b="1" dirty="0">
                <a:solidFill>
                  <a:srgbClr val="FF0000"/>
                </a:solidFill>
                <a:latin typeface="Book Antiqua" panose="02040602050305030304" pitchFamily="18" charset="0"/>
              </a:rPr>
              <a:t>Στην έννοια της ιατρικής πράξης </a:t>
            </a:r>
            <a:r>
              <a:rPr lang="el-GR" sz="1800" dirty="0">
                <a:latin typeface="Book Antiqua" panose="02040602050305030304" pitchFamily="18" charset="0"/>
              </a:rPr>
              <a:t>περιλαμβάνεται και η </a:t>
            </a:r>
            <a:r>
              <a:rPr lang="el-GR" sz="1800" dirty="0" err="1">
                <a:latin typeface="Book Antiqua" panose="02040602050305030304" pitchFamily="18" charset="0"/>
              </a:rPr>
              <a:t>συνταγογράφηση</a:t>
            </a:r>
            <a:r>
              <a:rPr lang="el-GR" sz="1800" dirty="0">
                <a:latin typeface="Book Antiqua" panose="02040602050305030304" pitchFamily="18" charset="0"/>
              </a:rPr>
              <a:t>, η εντολή για διενέργεια πάσης φύσεως </a:t>
            </a:r>
            <a:r>
              <a:rPr lang="el-GR" sz="1800" dirty="0" err="1">
                <a:latin typeface="Book Antiqua" panose="02040602050305030304" pitchFamily="18" charset="0"/>
              </a:rPr>
              <a:t>παρακλινικών</a:t>
            </a:r>
            <a:r>
              <a:rPr lang="el-GR" sz="1800" dirty="0">
                <a:latin typeface="Book Antiqua" panose="02040602050305030304" pitchFamily="18" charset="0"/>
              </a:rPr>
              <a:t> εξετάσεων, η έκδοση ιατρικών πιστοποιητικών και βεβαιώσεων και η γενική συμβουλευτική υποστήριξη του ασθενούς.</a:t>
            </a:r>
          </a:p>
          <a:p>
            <a:pPr algn="just"/>
            <a:r>
              <a:rPr lang="el-GR" sz="1800" b="1" dirty="0">
                <a:solidFill>
                  <a:srgbClr val="FF0000"/>
                </a:solidFill>
                <a:latin typeface="Book Antiqua" panose="02040602050305030304" pitchFamily="18" charset="0"/>
              </a:rPr>
              <a:t>Στην έννοια ασθενής</a:t>
            </a:r>
            <a:r>
              <a:rPr lang="el-GR" sz="1800" dirty="0">
                <a:solidFill>
                  <a:srgbClr val="FF0000"/>
                </a:solidFill>
                <a:latin typeface="Book Antiqua" panose="02040602050305030304" pitchFamily="18" charset="0"/>
              </a:rPr>
              <a:t>, </a:t>
            </a:r>
            <a:r>
              <a:rPr lang="el-GR" sz="1800" dirty="0">
                <a:latin typeface="Book Antiqua" panose="02040602050305030304" pitchFamily="18" charset="0"/>
              </a:rPr>
              <a:t>περιλαμβάνεται κάθε χρήστης των υπηρεσιών υγείας. </a:t>
            </a:r>
          </a:p>
        </p:txBody>
      </p:sp>
      <p:pic>
        <p:nvPicPr>
          <p:cNvPr id="6" name="Θέση περιεχομένου 5" descr="Εικόνα που περιέχει ρουχισμός, άτομο, εσωτερικός χώρος, τοίχος&#10;&#10;Το περιεχόμενο που δημιουργείται από AI ενδέχεται να είναι εσφαλμένο.">
            <a:extLst>
              <a:ext uri="{FF2B5EF4-FFF2-40B4-BE49-F238E27FC236}">
                <a16:creationId xmlns:a16="http://schemas.microsoft.com/office/drawing/2014/main" id="{8B290046-3FA9-8D4D-9782-DF398ECC0F0D}"/>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804248" y="2420888"/>
            <a:ext cx="1919242" cy="1076332"/>
          </a:xfrm>
        </p:spPr>
      </p:pic>
      <p:sp>
        <p:nvSpPr>
          <p:cNvPr id="7" name="TextBox 6">
            <a:extLst>
              <a:ext uri="{FF2B5EF4-FFF2-40B4-BE49-F238E27FC236}">
                <a16:creationId xmlns:a16="http://schemas.microsoft.com/office/drawing/2014/main" id="{CDFA7CFF-D3A9-58D9-4909-0AA3C9DD5096}"/>
              </a:ext>
            </a:extLst>
          </p:cNvPr>
          <p:cNvSpPr txBox="1"/>
          <p:nvPr/>
        </p:nvSpPr>
        <p:spPr>
          <a:xfrm>
            <a:off x="6804248" y="3645023"/>
            <a:ext cx="2242592" cy="307777"/>
          </a:xfrm>
          <a:prstGeom prst="rect">
            <a:avLst/>
          </a:prstGeom>
          <a:noFill/>
        </p:spPr>
        <p:txBody>
          <a:bodyPr wrap="square" rtlCol="0">
            <a:spAutoFit/>
          </a:bodyPr>
          <a:lstStyle/>
          <a:p>
            <a:r>
              <a:rPr lang="el-GR" sz="700" dirty="0">
                <a:hlinkClick r:id="rId3" tooltip="https://www.mynextmove.org/profile/summary/29-1215.00?redir=29-1062.00"/>
              </a:rPr>
              <a:t>Αυτή η φωτογραφία</a:t>
            </a:r>
            <a:r>
              <a:rPr lang="el-GR" sz="700" dirty="0"/>
              <a:t> από Άγνωστος συντάκτης με άδεια χρήσης </a:t>
            </a:r>
            <a:r>
              <a:rPr lang="el-GR" sz="700" dirty="0">
                <a:hlinkClick r:id="rId4" tooltip="https://creativecommons.org/licenses/by/3.0/"/>
              </a:rPr>
              <a:t>CC BY</a:t>
            </a:r>
            <a:endParaRPr lang="el-GR" sz="700" dirty="0"/>
          </a:p>
        </p:txBody>
      </p:sp>
    </p:spTree>
    <p:extLst>
      <p:ext uri="{BB962C8B-B14F-4D97-AF65-F5344CB8AC3E}">
        <p14:creationId xmlns:p14="http://schemas.microsoft.com/office/powerpoint/2010/main" val="2399907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000" b="1" dirty="0">
                <a:latin typeface="Book Antiqua" panose="02040602050305030304" pitchFamily="18" charset="0"/>
              </a:rPr>
              <a:t>ΕΝΟΤΗΤΑ 3 : ΥΠΟΧΡΕΩΣΗ ΙΑΤΡΟΥ ΠΡΟΣ ΕΝΗΜΕΡΩΣΗ ΑΣΘΕΝΟΥΣ – ΔΙΚΑΙΩΜΑΤΑ ΑΣΘΕΝΟΥΣ</a:t>
            </a:r>
          </a:p>
        </p:txBody>
      </p:sp>
      <p:sp>
        <p:nvSpPr>
          <p:cNvPr id="3" name="Θέση περιεχομένου 2"/>
          <p:cNvSpPr>
            <a:spLocks noGrp="1"/>
          </p:cNvSpPr>
          <p:nvPr>
            <p:ph sz="half" idx="1"/>
          </p:nvPr>
        </p:nvSpPr>
        <p:spPr>
          <a:xfrm>
            <a:off x="457200" y="1600200"/>
            <a:ext cx="5050904" cy="4997152"/>
          </a:xfrm>
        </p:spPr>
        <p:txBody>
          <a:bodyPr>
            <a:normAutofit fontScale="55000" lnSpcReduction="20000"/>
          </a:bodyPr>
          <a:lstStyle/>
          <a:p>
            <a:pPr algn="just"/>
            <a:r>
              <a:rPr lang="el-GR" sz="3000" dirty="0">
                <a:latin typeface="Book Antiqua" panose="02040602050305030304" pitchFamily="18" charset="0"/>
              </a:rPr>
              <a:t>Ως γενικός κανόνας, </a:t>
            </a:r>
            <a:r>
              <a:rPr lang="el-GR" sz="3000" b="1" dirty="0">
                <a:solidFill>
                  <a:srgbClr val="FF0000"/>
                </a:solidFill>
                <a:latin typeface="Book Antiqua" panose="02040602050305030304" pitchFamily="18" charset="0"/>
              </a:rPr>
              <a:t>μία ιατρική πράξη που διενεργείται χωρίς την συναίνεση του ασθενούς είναι παράνομη πράξη.</a:t>
            </a:r>
          </a:p>
          <a:p>
            <a:pPr algn="just"/>
            <a:r>
              <a:rPr lang="el-GR" sz="3000" dirty="0">
                <a:latin typeface="Book Antiqua" panose="02040602050305030304" pitchFamily="18" charset="0"/>
              </a:rPr>
              <a:t>Σύμφωνα δε, με την απολύτως κρατούσα διεθνώς άποψη, </a:t>
            </a:r>
            <a:r>
              <a:rPr lang="el-GR" sz="3000" b="1" dirty="0">
                <a:solidFill>
                  <a:srgbClr val="FF0000"/>
                </a:solidFill>
                <a:latin typeface="Book Antiqua" panose="02040602050305030304" pitchFamily="18" charset="0"/>
              </a:rPr>
              <a:t>η συναίνεση του ασθενούς, προκειμένου να είναι έγκυρη, προϋποθέτει ότι προηγουμένως ο ασθενής έχει ενημερωθεί πλήρως και εμπεριστατωμένως από τον ιατρό του για την συγκεκριμένη πράξη, για να αποφασίσει ελεύθερα, αν θα προβεί ή όχι στην ιατρική πράξη.</a:t>
            </a:r>
          </a:p>
          <a:p>
            <a:pPr algn="just"/>
            <a:r>
              <a:rPr lang="el-GR" sz="3000" dirty="0">
                <a:latin typeface="Book Antiqua" panose="02040602050305030304" pitchFamily="18" charset="0"/>
              </a:rPr>
              <a:t>Η υποχρέωση αυτή αποτυπώνεται ενδεικτικά: Στην Ευρωπαϊκή Σύμβαση για τα ανθρώπινα δικαιώματα και την </a:t>
            </a:r>
            <a:r>
              <a:rPr lang="el-GR" sz="3000" dirty="0" err="1">
                <a:latin typeface="Book Antiqua" panose="02040602050305030304" pitchFamily="18" charset="0"/>
              </a:rPr>
              <a:t>βιοϊατρική</a:t>
            </a:r>
            <a:r>
              <a:rPr lang="el-GR" sz="3000" dirty="0">
                <a:latin typeface="Book Antiqua" panose="02040602050305030304" pitchFamily="18" charset="0"/>
              </a:rPr>
              <a:t> (Σύμβαση Οβιέδο του 1997) , στον Ν 2071/1992 για τους νοσοκομειακούς ασθενείς, στον Κώδικα Ιατρικής Δεοντολογίας κλπ.</a:t>
            </a:r>
          </a:p>
          <a:p>
            <a:pPr algn="just"/>
            <a:r>
              <a:rPr lang="el-GR" sz="3000" b="1" dirty="0">
                <a:solidFill>
                  <a:srgbClr val="FF0000"/>
                </a:solidFill>
                <a:latin typeface="Book Antiqua" panose="02040602050305030304" pitchFamily="18" charset="0"/>
              </a:rPr>
              <a:t>Ο ασθενής δύναται να παραιτηθεί του δικαιώματός του ενημέρωσης για διάφορους λόγους πχ ψυχολογικούς και μπορεί να είναι ρητή ή σιωπηρή.</a:t>
            </a:r>
          </a:p>
          <a:p>
            <a:endParaRPr lang="el-GR" dirty="0"/>
          </a:p>
          <a:p>
            <a:pPr lvl="0"/>
            <a:endParaRPr lang="el-GR" dirty="0"/>
          </a:p>
          <a:p>
            <a:endParaRPr lang="el-GR" dirty="0"/>
          </a:p>
        </p:txBody>
      </p:sp>
      <p:pic>
        <p:nvPicPr>
          <p:cNvPr id="8" name="Θέση περιεχομένου 7" descr="Εικόνα που περιέχει ρουχισμός, άτομο, ανθρώπινο πρόσωπο, δουλειά">
            <a:extLst>
              <a:ext uri="{FF2B5EF4-FFF2-40B4-BE49-F238E27FC236}">
                <a16:creationId xmlns:a16="http://schemas.microsoft.com/office/drawing/2014/main" id="{57578E15-6D46-70E5-9441-F12281927B5A}"/>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444208" y="2564904"/>
            <a:ext cx="2382843" cy="1342173"/>
          </a:xfrm>
        </p:spPr>
      </p:pic>
      <p:sp>
        <p:nvSpPr>
          <p:cNvPr id="9" name="TextBox 8">
            <a:extLst>
              <a:ext uri="{FF2B5EF4-FFF2-40B4-BE49-F238E27FC236}">
                <a16:creationId xmlns:a16="http://schemas.microsoft.com/office/drawing/2014/main" id="{67E81E78-9591-0F36-7202-7BFF1009B6CE}"/>
              </a:ext>
            </a:extLst>
          </p:cNvPr>
          <p:cNvSpPr txBox="1"/>
          <p:nvPr/>
        </p:nvSpPr>
        <p:spPr>
          <a:xfrm>
            <a:off x="6516216" y="4005064"/>
            <a:ext cx="2238400" cy="307777"/>
          </a:xfrm>
          <a:prstGeom prst="rect">
            <a:avLst/>
          </a:prstGeom>
          <a:noFill/>
        </p:spPr>
        <p:txBody>
          <a:bodyPr wrap="square" rtlCol="0">
            <a:spAutoFit/>
          </a:bodyPr>
          <a:lstStyle/>
          <a:p>
            <a:r>
              <a:rPr lang="el-GR" sz="700" dirty="0">
                <a:hlinkClick r:id="rId3" tooltip="https://www.cato.org/blog/new-heritage-backgrounder-addresses-mix-doctors-not-overall-supply"/>
              </a:rPr>
              <a:t>Αυτή η φωτογραφία</a:t>
            </a:r>
            <a:r>
              <a:rPr lang="el-GR" sz="700" dirty="0"/>
              <a:t> από Άγνωστος συντάκτης με άδεια χρήσης </a:t>
            </a:r>
            <a:r>
              <a:rPr lang="el-GR" sz="700" dirty="0">
                <a:hlinkClick r:id="rId4" tooltip="https://creativecommons.org/licenses/by-nc-sa/3.0/"/>
              </a:rPr>
              <a:t>CC BY-SA-NC</a:t>
            </a:r>
            <a:endParaRPr lang="el-GR" sz="700" dirty="0"/>
          </a:p>
        </p:txBody>
      </p:sp>
    </p:spTree>
    <p:extLst>
      <p:ext uri="{BB962C8B-B14F-4D97-AF65-F5344CB8AC3E}">
        <p14:creationId xmlns:p14="http://schemas.microsoft.com/office/powerpoint/2010/main" val="2394548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000" b="1" dirty="0">
                <a:latin typeface="Book Antiqua" panose="02040602050305030304" pitchFamily="18" charset="0"/>
              </a:rPr>
              <a:t>ΕΝΟΤΗΤΑ 4 : ΠΕΡΙΕΧΟΜΕΝΟ ΕΝΗΜΕΡΩΣΗΣ - ΠΑΡΑΔΕΙΓΜΑΤΑ</a:t>
            </a:r>
          </a:p>
        </p:txBody>
      </p:sp>
      <p:sp>
        <p:nvSpPr>
          <p:cNvPr id="3" name="Θέση περιεχομένου 2"/>
          <p:cNvSpPr>
            <a:spLocks noGrp="1"/>
          </p:cNvSpPr>
          <p:nvPr>
            <p:ph idx="1"/>
          </p:nvPr>
        </p:nvSpPr>
        <p:spPr>
          <a:xfrm>
            <a:off x="457200" y="1484784"/>
            <a:ext cx="8229600" cy="4641379"/>
          </a:xfrm>
        </p:spPr>
        <p:txBody>
          <a:bodyPr>
            <a:noAutofit/>
          </a:bodyPr>
          <a:lstStyle/>
          <a:p>
            <a:pPr marL="0" indent="0" algn="just">
              <a:buNone/>
            </a:pPr>
            <a:r>
              <a:rPr lang="el-GR" sz="1400" b="1" dirty="0">
                <a:latin typeface="Book Antiqua" panose="02040602050305030304" pitchFamily="18" charset="0"/>
                <a:ea typeface="Calibri"/>
                <a:cs typeface="Times New Roman"/>
              </a:rPr>
              <a:t>Κατά το άρθ. 11§1 Κ.Ι.Δ.:</a:t>
            </a:r>
          </a:p>
          <a:p>
            <a:pPr algn="just"/>
            <a:r>
              <a:rPr lang="el-GR" sz="1400" dirty="0">
                <a:latin typeface="Book Antiqua" panose="02040602050305030304" pitchFamily="18" charset="0"/>
                <a:ea typeface="Calibri"/>
                <a:cs typeface="Times New Roman"/>
              </a:rPr>
              <a:t> </a:t>
            </a:r>
            <a:r>
              <a:rPr lang="el-GR" sz="1400" b="1" dirty="0">
                <a:solidFill>
                  <a:srgbClr val="FF0000"/>
                </a:solidFill>
                <a:latin typeface="Book Antiqua" panose="02040602050305030304" pitchFamily="18" charset="0"/>
              </a:rPr>
              <a:t>Ο ιατρός έχει καθήκον αληθείας προς τον ασθενή</a:t>
            </a:r>
            <a:r>
              <a:rPr lang="el-GR" sz="1400" dirty="0">
                <a:latin typeface="Book Antiqua" panose="02040602050305030304" pitchFamily="18" charset="0"/>
              </a:rPr>
              <a:t>. Τον ενημερώνει πλήρως και κατανοητά για την πραγματική κατάσταση της υγείας του, το περιεχόμενο και τα αποτελέσματα της προτεινόμενης ιατρικής πράξης, τις συνέπειες και τους ενδεχόμενους κινδύνους ή επιπλοκές από την εκτέλεσή της, τις εναλλακτικές προτάσεις, τον πιθανό χρόνο αποκατάστασης, έτσι ώστε ο ασθενής να μπορεί να σχηματίζει πλήρη εικόνα και να προχωρεί, ανάλογα, στην λήψη αποφάσεων. </a:t>
            </a:r>
          </a:p>
          <a:p>
            <a:pPr algn="just"/>
            <a:r>
              <a:rPr lang="el-GR" sz="1400" b="1" dirty="0">
                <a:solidFill>
                  <a:srgbClr val="FF0000"/>
                </a:solidFill>
                <a:latin typeface="Book Antiqua" panose="02040602050305030304" pitchFamily="18" charset="0"/>
              </a:rPr>
              <a:t>Ο ιατρός σέβεται την επιθυμία των ατόμων τα οποία επιλέγουν να μην ενημερωθούν.</a:t>
            </a:r>
            <a:r>
              <a:rPr lang="el-GR" sz="1400" dirty="0">
                <a:latin typeface="Book Antiqua" panose="02040602050305030304" pitchFamily="18" charset="0"/>
              </a:rPr>
              <a:t> Αντί του ασθενούς, ενημερώνει τα πρόσωπα που έχει επιλέξει ο ασθενής.</a:t>
            </a:r>
          </a:p>
          <a:p>
            <a:pPr algn="just"/>
            <a:r>
              <a:rPr lang="el-GR" sz="1400" b="1" dirty="0">
                <a:solidFill>
                  <a:srgbClr val="FF0000"/>
                </a:solidFill>
                <a:latin typeface="Book Antiqua" panose="02040602050305030304" pitchFamily="18" charset="0"/>
              </a:rPr>
              <a:t>Ιδιαίτερη προσοχή απαιτείται, κατά την ενημέρωση ειδικών επεμβάσεων: </a:t>
            </a:r>
            <a:r>
              <a:rPr lang="el-GR" sz="1400" dirty="0">
                <a:latin typeface="Book Antiqua" panose="02040602050305030304" pitchFamily="18" charset="0"/>
              </a:rPr>
              <a:t>πχ μεταμοσχεύσεις, μεθόδους ιατρικώς υποβοηθούμενης αναπαραγωγής, επεμβάσεις αλλαγής ή αποκαταστάσεως φύλου, αισθητικές ή κοσμητικές επεμβάσεις. </a:t>
            </a:r>
          </a:p>
          <a:p>
            <a:pPr algn="just"/>
            <a:r>
              <a:rPr lang="el-GR" sz="1400" b="1" dirty="0">
                <a:solidFill>
                  <a:srgbClr val="FF0000"/>
                </a:solidFill>
                <a:latin typeface="Book Antiqua" panose="02040602050305030304" pitchFamily="18" charset="0"/>
              </a:rPr>
              <a:t>Αν τα πρόσωπα δεν έχουν την ικανότητα να συναινέσουν για την εκτέλεση ιατρικής πράξης, ο ιατρός τα ενημερώνει στο βαθμό που αυτό είναι εφικτό και ενημερώνει, επίσης, τα τρίτα πρόσωπα, που έχουν την εξουσία να συναινέσουν για την εκτέλεση της πράξης αυτής.</a:t>
            </a:r>
          </a:p>
        </p:txBody>
      </p:sp>
    </p:spTree>
    <p:extLst>
      <p:ext uri="{BB962C8B-B14F-4D97-AF65-F5344CB8AC3E}">
        <p14:creationId xmlns:p14="http://schemas.microsoft.com/office/powerpoint/2010/main" val="2971746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2419F1-FC46-3FB7-6A9E-7A20CFFF8716}"/>
              </a:ext>
            </a:extLst>
          </p:cNvPr>
          <p:cNvSpPr>
            <a:spLocks noGrp="1"/>
          </p:cNvSpPr>
          <p:nvPr>
            <p:ph type="title"/>
          </p:nvPr>
        </p:nvSpPr>
        <p:spPr/>
        <p:txBody>
          <a:bodyPr>
            <a:normAutofit/>
          </a:bodyPr>
          <a:lstStyle/>
          <a:p>
            <a:r>
              <a:rPr lang="el-GR" sz="2000" b="1" dirty="0">
                <a:latin typeface="Book Antiqua" panose="02040602050305030304" pitchFamily="18" charset="0"/>
              </a:rPr>
              <a:t>ΠΑΡΑΔΕΙΓΜΑΤΑ</a:t>
            </a:r>
          </a:p>
        </p:txBody>
      </p:sp>
      <p:sp>
        <p:nvSpPr>
          <p:cNvPr id="3" name="Θέση περιεχομένου 2">
            <a:extLst>
              <a:ext uri="{FF2B5EF4-FFF2-40B4-BE49-F238E27FC236}">
                <a16:creationId xmlns:a16="http://schemas.microsoft.com/office/drawing/2014/main" id="{AB725D46-A721-C712-C7BF-123A87C3E59C}"/>
              </a:ext>
            </a:extLst>
          </p:cNvPr>
          <p:cNvSpPr>
            <a:spLocks noGrp="1"/>
          </p:cNvSpPr>
          <p:nvPr>
            <p:ph sz="half" idx="4294967295"/>
          </p:nvPr>
        </p:nvSpPr>
        <p:spPr>
          <a:xfrm>
            <a:off x="0" y="1196752"/>
            <a:ext cx="8686800" cy="5386610"/>
          </a:xfrm>
        </p:spPr>
        <p:txBody>
          <a:bodyPr>
            <a:normAutofit/>
          </a:bodyPr>
          <a:lstStyle/>
          <a:p>
            <a:pPr algn="just"/>
            <a:r>
              <a:rPr lang="el-GR" sz="1200" b="1" dirty="0">
                <a:latin typeface="Book Antiqua" panose="02040602050305030304" pitchFamily="18" charset="0"/>
              </a:rPr>
              <a:t>Με την </a:t>
            </a:r>
            <a:r>
              <a:rPr lang="el-GR" sz="1200" b="1" dirty="0" err="1">
                <a:latin typeface="Book Antiqua" panose="02040602050305030304" pitchFamily="18" charset="0"/>
              </a:rPr>
              <a:t>υπ</a:t>
            </a:r>
            <a:r>
              <a:rPr lang="el-GR" sz="1200" b="1" dirty="0">
                <a:latin typeface="Book Antiqua" panose="02040602050305030304" pitchFamily="18" charset="0"/>
              </a:rPr>
              <a:t> αριθμόν 15576/2017 απόφαση του Μονομελούς Πρωτοδικείου Θεσσαλονίκης, </a:t>
            </a:r>
            <a:r>
              <a:rPr lang="el-GR" sz="1200" dirty="0">
                <a:solidFill>
                  <a:srgbClr val="FF0000"/>
                </a:solidFill>
                <a:latin typeface="Book Antiqua" panose="02040602050305030304" pitchFamily="18" charset="0"/>
              </a:rPr>
              <a:t>απορρίφθηκε αγωγή μητέρας για αποζημίωση, η</a:t>
            </a:r>
            <a:r>
              <a:rPr lang="en-US" sz="1200" dirty="0">
                <a:solidFill>
                  <a:srgbClr val="FF0000"/>
                </a:solidFill>
                <a:latin typeface="Book Antiqua" panose="02040602050305030304" pitchFamily="18" charset="0"/>
              </a:rPr>
              <a:t> </a:t>
            </a:r>
            <a:r>
              <a:rPr lang="el-GR" sz="1200" dirty="0">
                <a:solidFill>
                  <a:srgbClr val="FF0000"/>
                </a:solidFill>
                <a:latin typeface="Book Antiqua" panose="02040602050305030304" pitchFamily="18" charset="0"/>
              </a:rPr>
              <a:t>οποία έπασχε από την νόσο </a:t>
            </a:r>
            <a:r>
              <a:rPr lang="en-US" sz="1200" dirty="0">
                <a:solidFill>
                  <a:srgbClr val="FF0000"/>
                </a:solidFill>
                <a:latin typeface="Book Antiqua" panose="02040602050305030304" pitchFamily="18" charset="0"/>
              </a:rPr>
              <a:t>Crohn</a:t>
            </a:r>
            <a:r>
              <a:rPr lang="el-GR" sz="1200" dirty="0">
                <a:solidFill>
                  <a:srgbClr val="FF0000"/>
                </a:solidFill>
                <a:latin typeface="Book Antiqua" panose="02040602050305030304" pitchFamily="18" charset="0"/>
              </a:rPr>
              <a:t> που ήταν σε ύφεση, καθώς η ιατρός (μαιευτήρας - γυναικολόγος) προέβη στην πραγματοποίηση φυσιολογικού τοκετού κατά τον ενδεδειγμένο ιατρικό τρόπο, η μητέρα είχε πλήρως ενημερωθεί και γι αυτό είχε συναινέσει στην πραγματοποίηση φυσιολογικού τοκετού, οι δε επιπλοκές της δυστοκίας ώμων στο έμβρυο και </a:t>
            </a:r>
            <a:r>
              <a:rPr lang="el-GR" sz="1200" dirty="0" err="1">
                <a:solidFill>
                  <a:srgbClr val="FF0000"/>
                </a:solidFill>
                <a:latin typeface="Book Antiqua" panose="02040602050305030304" pitchFamily="18" charset="0"/>
              </a:rPr>
              <a:t>εντονής</a:t>
            </a:r>
            <a:r>
              <a:rPr lang="el-GR" sz="1200" dirty="0">
                <a:solidFill>
                  <a:srgbClr val="FF0000"/>
                </a:solidFill>
                <a:latin typeface="Book Antiqua" panose="02040602050305030304" pitchFamily="18" charset="0"/>
              </a:rPr>
              <a:t> </a:t>
            </a:r>
            <a:r>
              <a:rPr lang="el-GR" sz="1200" dirty="0" err="1">
                <a:solidFill>
                  <a:srgbClr val="FF0000"/>
                </a:solidFill>
                <a:latin typeface="Book Antiqua" panose="02040602050305030304" pitchFamily="18" charset="0"/>
              </a:rPr>
              <a:t>αιμοραγίας</a:t>
            </a:r>
            <a:r>
              <a:rPr lang="el-GR" sz="1200" dirty="0">
                <a:solidFill>
                  <a:srgbClr val="FF0000"/>
                </a:solidFill>
                <a:latin typeface="Book Antiqua" panose="02040602050305030304" pitchFamily="18" charset="0"/>
              </a:rPr>
              <a:t> στην μητέρα που παρουσιάστηκαν, δεν μπορούσαν να προβλεφθούν εκ των προτέρων, απουσίαζαν σχετικές ενδείξεις, ενώ η ιατρός κατάφερε να τις αντιμετωπίσει επιτυχώς, με τις λιγότερες δυσμενείς συνέπειες.</a:t>
            </a:r>
          </a:p>
          <a:p>
            <a:pPr algn="just"/>
            <a:r>
              <a:rPr lang="el-GR" sz="1200" b="1" dirty="0">
                <a:latin typeface="Book Antiqua" panose="02040602050305030304" pitchFamily="18" charset="0"/>
              </a:rPr>
              <a:t>Με την </a:t>
            </a:r>
            <a:r>
              <a:rPr lang="el-GR" sz="1200" b="1" dirty="0" err="1">
                <a:latin typeface="Book Antiqua" panose="02040602050305030304" pitchFamily="18" charset="0"/>
              </a:rPr>
              <a:t>υπ</a:t>
            </a:r>
            <a:r>
              <a:rPr lang="el-GR" sz="1200" b="1" dirty="0">
                <a:latin typeface="Book Antiqua" panose="02040602050305030304" pitchFamily="18" charset="0"/>
              </a:rPr>
              <a:t> αριθμόν 2560/2021 απόφαση του Διοικητικού Εφετείου Αθηνών</a:t>
            </a:r>
            <a:r>
              <a:rPr lang="el-GR" sz="1200" dirty="0">
                <a:latin typeface="Book Antiqua" panose="02040602050305030304" pitchFamily="18" charset="0"/>
              </a:rPr>
              <a:t>, </a:t>
            </a:r>
            <a:r>
              <a:rPr lang="el-GR" sz="1200" dirty="0">
                <a:solidFill>
                  <a:srgbClr val="FF0000"/>
                </a:solidFill>
                <a:latin typeface="Book Antiqua" panose="02040602050305030304" pitchFamily="18" charset="0"/>
              </a:rPr>
              <a:t>νοσοκομείο υποχρεώθηκε στην  καταβολή εύλογης χρηματικής ικανοποίησης σε ασθενή με ιστορικό σακχαρώδους διαβήτη τύπου Ι και χρόνιας νεφρικής ανεπάρκειας,  η οποία μετά από πτώση της υπέστη </a:t>
            </a:r>
            <a:r>
              <a:rPr lang="el-GR" sz="1200" dirty="0" err="1">
                <a:solidFill>
                  <a:srgbClr val="FF0000"/>
                </a:solidFill>
                <a:latin typeface="Book Antiqua" panose="02040602050305030304" pitchFamily="18" charset="0"/>
              </a:rPr>
              <a:t>εξάρθημα</a:t>
            </a:r>
            <a:r>
              <a:rPr lang="el-GR" sz="1200" dirty="0">
                <a:solidFill>
                  <a:srgbClr val="FF0000"/>
                </a:solidFill>
                <a:latin typeface="Book Antiqua" panose="02040602050305030304" pitchFamily="18" charset="0"/>
              </a:rPr>
              <a:t> – κάταγμα της αριστερής </a:t>
            </a:r>
            <a:r>
              <a:rPr lang="el-GR" sz="1200" dirty="0" err="1">
                <a:solidFill>
                  <a:srgbClr val="FF0000"/>
                </a:solidFill>
                <a:latin typeface="Book Antiqua" panose="02040602050305030304" pitchFamily="18" charset="0"/>
              </a:rPr>
              <a:t>ποδοκνημικής</a:t>
            </a:r>
            <a:r>
              <a:rPr lang="el-GR" sz="1200" dirty="0">
                <a:solidFill>
                  <a:srgbClr val="FF0000"/>
                </a:solidFill>
                <a:latin typeface="Book Antiqua" panose="02040602050305030304" pitchFamily="18" charset="0"/>
              </a:rPr>
              <a:t>, Το Δικαστήριο έκρινε ότι αν και οι ιατρικοί μέθοδοι που ακολουθήθηκαν ήταν οι ενδεδειγμένοι, ο θεράπων ιατρός της παρέλειψε να την ενημερώσει για όλες τις πιθανές επιπλοκές, </a:t>
            </a:r>
            <a:r>
              <a:rPr lang="el-GR" sz="1200" dirty="0" err="1">
                <a:solidFill>
                  <a:srgbClr val="FF0000"/>
                </a:solidFill>
                <a:latin typeface="Book Antiqua" panose="02040602050305030304" pitchFamily="18" charset="0"/>
              </a:rPr>
              <a:t>διεγχειρητικές</a:t>
            </a:r>
            <a:r>
              <a:rPr lang="el-GR" sz="1200" dirty="0">
                <a:solidFill>
                  <a:srgbClr val="FF0000"/>
                </a:solidFill>
                <a:latin typeface="Book Antiqua" panose="02040602050305030304" pitchFamily="18" charset="0"/>
              </a:rPr>
              <a:t> και μετεγχειρητικές, πριν από τις δύο χειρουργικές επεμβάσεις στις οποίες αυτή υποβλήθηκε, τα ποσοστά των οποίων  λόγω του ιατρικού ιστορικού της, ήταν πολύ μεγαλύτερα από αυτά του υγιή πληθυσμού. </a:t>
            </a:r>
          </a:p>
          <a:p>
            <a:pPr algn="just"/>
            <a:r>
              <a:rPr lang="el-GR" sz="1200" b="1" dirty="0" err="1">
                <a:latin typeface="Book Antiqua" panose="02040602050305030304" pitchFamily="18" charset="0"/>
              </a:rPr>
              <a:t>Συνταγογράφηση</a:t>
            </a:r>
            <a:r>
              <a:rPr lang="el-GR" sz="1200" b="1" dirty="0">
                <a:latin typeface="Book Antiqua" panose="02040602050305030304" pitchFamily="18" charset="0"/>
              </a:rPr>
              <a:t> και χορήγηση φαρμάκων: </a:t>
            </a:r>
            <a:r>
              <a:rPr lang="el-GR" sz="1200" dirty="0">
                <a:solidFill>
                  <a:srgbClr val="FF0000"/>
                </a:solidFill>
                <a:latin typeface="Book Antiqua" panose="02040602050305030304" pitchFamily="18" charset="0"/>
              </a:rPr>
              <a:t>Ο ιατρός οφείλει να ενημερώσει για τις πιθανές παρενέργειες και να χορηγήσει προληπτικά φάρμακα για την αντιμετώπισή τους.</a:t>
            </a:r>
          </a:p>
          <a:p>
            <a:pPr algn="just"/>
            <a:r>
              <a:rPr lang="el-GR" sz="1200" b="1" dirty="0">
                <a:latin typeface="Book Antiqua" panose="02040602050305030304" pitchFamily="18" charset="0"/>
              </a:rPr>
              <a:t>Χορήγηση ένεσης για αντιμετώπιση προβλήματος υγείας: </a:t>
            </a:r>
            <a:r>
              <a:rPr lang="el-GR" sz="1200" dirty="0">
                <a:solidFill>
                  <a:srgbClr val="FF0000"/>
                </a:solidFill>
                <a:latin typeface="Book Antiqua" panose="02040602050305030304" pitchFamily="18" charset="0"/>
              </a:rPr>
              <a:t>Ο ασθενής πριν αποφασίσει να την κάνει, δικαιούται να γνωρίζει τα βασικά συστατικά της ένεσης, τον τρόπο δράσης της και τις πιθανές παρενέργειες.</a:t>
            </a:r>
          </a:p>
          <a:p>
            <a:pPr algn="just"/>
            <a:r>
              <a:rPr lang="el-GR" sz="1200" b="1" dirty="0">
                <a:latin typeface="Book Antiqua" panose="02040602050305030304" pitchFamily="18" charset="0"/>
              </a:rPr>
              <a:t>Παράλειψη ιατρού </a:t>
            </a:r>
            <a:r>
              <a:rPr lang="el-GR" sz="1200" dirty="0">
                <a:solidFill>
                  <a:srgbClr val="FF0000"/>
                </a:solidFill>
                <a:latin typeface="Book Antiqua" panose="02040602050305030304" pitchFamily="18" charset="0"/>
              </a:rPr>
              <a:t>να διενεργήσει </a:t>
            </a:r>
            <a:r>
              <a:rPr lang="el-GR" sz="1200" dirty="0" err="1">
                <a:solidFill>
                  <a:srgbClr val="FF0000"/>
                </a:solidFill>
                <a:latin typeface="Book Antiqua" panose="02040602050305030304" pitchFamily="18" charset="0"/>
              </a:rPr>
              <a:t>υπερηχογραφική</a:t>
            </a:r>
            <a:r>
              <a:rPr lang="el-GR" sz="1200" dirty="0">
                <a:solidFill>
                  <a:srgbClr val="FF0000"/>
                </a:solidFill>
                <a:latin typeface="Book Antiqua" panose="02040602050305030304" pitchFamily="18" charset="0"/>
              </a:rPr>
              <a:t> εξέταση επιπέδου ΙΙ, εφόσον υπάρχουν σχετικές υποψίες και αρκείται σε έλεγχο ρουτίνας, χωρίς να ενημερώσει την ασθενή.</a:t>
            </a:r>
          </a:p>
          <a:p>
            <a:pPr algn="just"/>
            <a:r>
              <a:rPr lang="el-GR" sz="1200" b="1" dirty="0">
                <a:latin typeface="Book Antiqua" panose="02040602050305030304" pitchFamily="18" charset="0"/>
              </a:rPr>
              <a:t>Παράλειψη ιατρού </a:t>
            </a:r>
            <a:r>
              <a:rPr lang="el-GR" sz="1200" dirty="0">
                <a:solidFill>
                  <a:srgbClr val="FF0000"/>
                </a:solidFill>
                <a:latin typeface="Book Antiqua" panose="02040602050305030304" pitchFamily="18" charset="0"/>
              </a:rPr>
              <a:t>να ενημερώσει τον ασθενή ως προς τα πλεονεκτήματα και τα μειονεκτήματα της </a:t>
            </a:r>
            <a:r>
              <a:rPr lang="el-GR" sz="1200" dirty="0" err="1">
                <a:solidFill>
                  <a:srgbClr val="FF0000"/>
                </a:solidFill>
                <a:latin typeface="Book Antiqua" panose="02040602050305030304" pitchFamily="18" charset="0"/>
              </a:rPr>
              <a:t>εφαρμοσθείσας</a:t>
            </a:r>
            <a:r>
              <a:rPr lang="el-GR" sz="1200" dirty="0">
                <a:solidFill>
                  <a:srgbClr val="FF0000"/>
                </a:solidFill>
                <a:latin typeface="Book Antiqua" panose="02040602050305030304" pitchFamily="18" charset="0"/>
              </a:rPr>
              <a:t> θεραπείας σε σχέση με άλλες, ώστε ο τελευταίος να παράσχει την έγκυρη συναίνεσή του.</a:t>
            </a:r>
          </a:p>
          <a:p>
            <a:pPr algn="just"/>
            <a:r>
              <a:rPr lang="el-GR" sz="1200" b="1" dirty="0">
                <a:latin typeface="Book Antiqua" panose="02040602050305030304" pitchFamily="18" charset="0"/>
              </a:rPr>
              <a:t>Περίπτωση ιατρού </a:t>
            </a:r>
            <a:r>
              <a:rPr lang="el-GR" sz="1200" dirty="0">
                <a:solidFill>
                  <a:srgbClr val="FF0000"/>
                </a:solidFill>
                <a:latin typeface="Book Antiqua" panose="02040602050305030304" pitchFamily="18" charset="0"/>
              </a:rPr>
              <a:t>που κρίνει μη αναγκαία συγκεκριμένη διαγνωστική εξέταση και παραλείπει να ενημερώσει τον ασθενή για την δυνατότητα αυτή.</a:t>
            </a:r>
          </a:p>
          <a:p>
            <a:endParaRPr lang="el-GR" dirty="0"/>
          </a:p>
        </p:txBody>
      </p:sp>
    </p:spTree>
    <p:extLst>
      <p:ext uri="{BB962C8B-B14F-4D97-AF65-F5344CB8AC3E}">
        <p14:creationId xmlns:p14="http://schemas.microsoft.com/office/powerpoint/2010/main" val="3591796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AE4E74-94F2-C0D4-87E1-2410E10A50FC}"/>
              </a:ext>
            </a:extLst>
          </p:cNvPr>
          <p:cNvSpPr>
            <a:spLocks noGrp="1"/>
          </p:cNvSpPr>
          <p:nvPr>
            <p:ph type="title"/>
          </p:nvPr>
        </p:nvSpPr>
        <p:spPr/>
        <p:txBody>
          <a:bodyPr>
            <a:normAutofit/>
          </a:bodyPr>
          <a:lstStyle/>
          <a:p>
            <a:br>
              <a:rPr lang="el-GR" baseline="30000" dirty="0"/>
            </a:br>
            <a:r>
              <a:rPr lang="el-GR" sz="2200" b="1" baseline="30000" dirty="0">
                <a:latin typeface="Book Antiqua" panose="02040602050305030304" pitchFamily="18" charset="0"/>
              </a:rPr>
              <a:t>ΕΝΟΤΗΤΑ 5 : ΝΟΜΙΚΗ ΦΥΣΗ ΚΑΙ ΕΓΚΥΡΟΤΗΤΑ ΤΗΣ ΣΥΝΑΙΝΕΣΗΣ</a:t>
            </a:r>
            <a:endParaRPr lang="el-GR" sz="2200" b="1" dirty="0">
              <a:latin typeface="Book Antiqua" panose="02040602050305030304" pitchFamily="18" charset="0"/>
            </a:endParaRPr>
          </a:p>
        </p:txBody>
      </p:sp>
      <p:sp>
        <p:nvSpPr>
          <p:cNvPr id="3" name="Θέση περιεχομένου 2">
            <a:extLst>
              <a:ext uri="{FF2B5EF4-FFF2-40B4-BE49-F238E27FC236}">
                <a16:creationId xmlns:a16="http://schemas.microsoft.com/office/drawing/2014/main" id="{CA58932D-3FDA-C479-4A51-14D4D2DDAE2C}"/>
              </a:ext>
            </a:extLst>
          </p:cNvPr>
          <p:cNvSpPr>
            <a:spLocks noGrp="1"/>
          </p:cNvSpPr>
          <p:nvPr>
            <p:ph sz="half" idx="1"/>
          </p:nvPr>
        </p:nvSpPr>
        <p:spPr>
          <a:xfrm>
            <a:off x="457200" y="1340768"/>
            <a:ext cx="6059016" cy="5400600"/>
          </a:xfrm>
        </p:spPr>
        <p:txBody>
          <a:bodyPr>
            <a:normAutofit fontScale="25000" lnSpcReduction="20000"/>
          </a:bodyPr>
          <a:lstStyle/>
          <a:p>
            <a:pPr algn="just">
              <a:lnSpc>
                <a:spcPct val="150000"/>
              </a:lnSpc>
            </a:pPr>
            <a:r>
              <a:rPr lang="el-GR" sz="4800" dirty="0">
                <a:effectLst/>
                <a:latin typeface="Book Antiqua" panose="02040602050305030304" pitchFamily="18" charset="0"/>
                <a:ea typeface="Times New Roman" panose="02020603050405020304" pitchFamily="18" charset="0"/>
              </a:rPr>
              <a:t>Επικρατεί η άποψη </a:t>
            </a:r>
            <a:r>
              <a:rPr lang="el-GR" sz="4800" b="1" dirty="0">
                <a:effectLst/>
                <a:latin typeface="Book Antiqua" panose="02040602050305030304" pitchFamily="18" charset="0"/>
                <a:ea typeface="Times New Roman" panose="02020603050405020304" pitchFamily="18" charset="0"/>
              </a:rPr>
              <a:t>ότι η συναίνεση του ασθενούς δεν αποτελεί δικαιοπραξία και δεν εμπίπτει στην έννοια της συγκατάθεσης κατά </a:t>
            </a:r>
            <a:r>
              <a:rPr lang="el-GR" sz="4800" b="1" dirty="0">
                <a:latin typeface="Book Antiqua" panose="02040602050305030304" pitchFamily="18" charset="0"/>
                <a:ea typeface="Times New Roman" panose="02020603050405020304" pitchFamily="18" charset="0"/>
              </a:rPr>
              <a:t>τον Αστικό Κώδικα</a:t>
            </a:r>
            <a:r>
              <a:rPr lang="el-GR" sz="4800" dirty="0">
                <a:latin typeface="Book Antiqua" panose="02040602050305030304" pitchFamily="18" charset="0"/>
                <a:ea typeface="Times New Roman" panose="02020603050405020304" pitchFamily="18" charset="0"/>
              </a:rPr>
              <a:t> (</a:t>
            </a:r>
            <a:r>
              <a:rPr lang="el-GR" sz="4800" dirty="0">
                <a:effectLst/>
                <a:latin typeface="Book Antiqua" panose="02040602050305030304" pitchFamily="18" charset="0"/>
                <a:ea typeface="Times New Roman" panose="02020603050405020304" pitchFamily="18" charset="0"/>
              </a:rPr>
              <a:t>άρθρα 236 – 238) ΑΚ. </a:t>
            </a:r>
          </a:p>
          <a:p>
            <a:pPr algn="just">
              <a:lnSpc>
                <a:spcPct val="150000"/>
              </a:lnSpc>
            </a:pPr>
            <a:r>
              <a:rPr lang="el-GR" sz="4800" b="1" dirty="0">
                <a:effectLst/>
                <a:latin typeface="Book Antiqua" panose="02040602050305030304" pitchFamily="18" charset="0"/>
                <a:ea typeface="Times New Roman" panose="02020603050405020304" pitchFamily="18" charset="0"/>
              </a:rPr>
              <a:t>Προϋποθέσεις  έγκυρης συναίνεσης του ασθενούς: </a:t>
            </a:r>
            <a:r>
              <a:rPr lang="el-GR" sz="4800" b="1" dirty="0">
                <a:solidFill>
                  <a:srgbClr val="FF0000"/>
                </a:solidFill>
                <a:effectLst/>
                <a:latin typeface="Book Antiqua" panose="02040602050305030304" pitchFamily="18" charset="0"/>
                <a:ea typeface="Times New Roman" panose="02020603050405020304" pitchFamily="18" charset="0"/>
              </a:rPr>
              <a:t>1) ειδική και συγκεκριμένη και να δίδεται κατόπιν προηγούμενης πλήρους, σαφούς και κατανοητής ενημέρωσης, 2) Ο ασθενής να έχει ικανότητα για συναίνεση, η οποία δεν εξαρτάται ούτε από την δικαιοπρακτική ικανότητα αυτού (άρθρα 127 </a:t>
            </a:r>
            <a:r>
              <a:rPr lang="el-GR" sz="4800" b="1" dirty="0" err="1">
                <a:solidFill>
                  <a:srgbClr val="FF0000"/>
                </a:solidFill>
                <a:effectLst/>
                <a:latin typeface="Book Antiqua" panose="02040602050305030304" pitchFamily="18" charset="0"/>
                <a:ea typeface="Times New Roman" panose="02020603050405020304" pitchFamily="18" charset="0"/>
              </a:rPr>
              <a:t>επ</a:t>
            </a:r>
            <a:r>
              <a:rPr lang="el-GR" sz="4800" b="1" dirty="0">
                <a:solidFill>
                  <a:srgbClr val="FF0000"/>
                </a:solidFill>
                <a:effectLst/>
                <a:latin typeface="Book Antiqua" panose="02040602050305030304" pitchFamily="18" charset="0"/>
                <a:ea typeface="Times New Roman" panose="02020603050405020304" pitchFamily="18" charset="0"/>
              </a:rPr>
              <a:t>. ΑΚ), ούτε από την ποινική ικανότητα για καταλογισμό (άρθρα 121 </a:t>
            </a:r>
            <a:r>
              <a:rPr lang="el-GR" sz="4800" b="1" dirty="0" err="1">
                <a:solidFill>
                  <a:srgbClr val="FF0000"/>
                </a:solidFill>
                <a:effectLst/>
                <a:latin typeface="Book Antiqua" panose="02040602050305030304" pitchFamily="18" charset="0"/>
                <a:ea typeface="Times New Roman" panose="02020603050405020304" pitchFamily="18" charset="0"/>
              </a:rPr>
              <a:t>επ</a:t>
            </a:r>
            <a:r>
              <a:rPr lang="el-GR" sz="4800" b="1" dirty="0">
                <a:solidFill>
                  <a:srgbClr val="FF0000"/>
                </a:solidFill>
                <a:effectLst/>
                <a:latin typeface="Book Antiqua" panose="02040602050305030304" pitchFamily="18" charset="0"/>
                <a:ea typeface="Times New Roman" panose="02020603050405020304" pitchFamily="18" charset="0"/>
              </a:rPr>
              <a:t>. ΠΚ), αλλά από την ωριμότητά του να εκτιμήσει την αξία του διατιθέμενου αγαθού, 3) να είναι γνήσια και σοβαρή, ήτοι να μην δίδεται χάριν αστεϊσμού, να μην είναι αποτέλεσμα πλάνης, απάτης, απειλής ή επιρροής άλλου εξαναγκαστικού μέσου και να μην έρχεται σε σύγκρουση με τα χρηστά ήθη, 4) Η συναίνεση να καλύπτει πλήρως την ιατρική πράξη και κατά το συγκεκριμένο περιεχόμενό της και κατά τον χρόνο της εκτέλεσής της. Η συναίνεση θα πρέπει να δοθεί πριν από την έναρξη της ιατρικής πράξης και μάλιστα σε χρόνο που ο ασθενής έχει την νηφαλιότητα να αποφασίσει αν θα συναινέσει ή όχι</a:t>
            </a:r>
            <a:r>
              <a:rPr lang="el-GR" sz="4800" b="1" dirty="0">
                <a:solidFill>
                  <a:srgbClr val="FF0000"/>
                </a:solidFill>
                <a:latin typeface="Book Antiqua" panose="02040602050305030304" pitchFamily="18" charset="0"/>
                <a:ea typeface="Times New Roman" panose="02020603050405020304" pitchFamily="18" charset="0"/>
              </a:rPr>
              <a:t>, 5)</a:t>
            </a:r>
            <a:r>
              <a:rPr lang="el-GR" sz="4800" b="1" dirty="0">
                <a:solidFill>
                  <a:srgbClr val="FF0000"/>
                </a:solidFill>
                <a:effectLst/>
                <a:latin typeface="Book Antiqua" panose="02040602050305030304" pitchFamily="18" charset="0"/>
                <a:ea typeface="Times New Roman" panose="02020603050405020304" pitchFamily="18" charset="0"/>
              </a:rPr>
              <a:t> </a:t>
            </a:r>
            <a:r>
              <a:rPr lang="el-GR" sz="4800" b="1" dirty="0">
                <a:solidFill>
                  <a:srgbClr val="FF0000"/>
                </a:solidFill>
                <a:latin typeface="Book Antiqua" panose="02040602050305030304" pitchFamily="18" charset="0"/>
                <a:ea typeface="Times New Roman" panose="02020603050405020304" pitchFamily="18" charset="0"/>
              </a:rPr>
              <a:t>Ν</a:t>
            </a:r>
            <a:r>
              <a:rPr lang="el-GR" sz="4800" b="1" dirty="0">
                <a:solidFill>
                  <a:srgbClr val="FF0000"/>
                </a:solidFill>
                <a:effectLst/>
                <a:latin typeface="Book Antiqua" panose="02040602050305030304" pitchFamily="18" charset="0"/>
                <a:ea typeface="Times New Roman" panose="02020603050405020304" pitchFamily="18" charset="0"/>
              </a:rPr>
              <a:t>α μην δηλωθεί υπό αίρεση ή προθεσμία και 6) Να μην αντίκειται στον νόμο. </a:t>
            </a:r>
          </a:p>
          <a:p>
            <a:pPr algn="just">
              <a:lnSpc>
                <a:spcPct val="150000"/>
              </a:lnSpc>
            </a:pPr>
            <a:r>
              <a:rPr lang="el-GR" sz="4800" b="1" dirty="0">
                <a:effectLst/>
                <a:latin typeface="Book Antiqua" panose="02040602050305030304" pitchFamily="18" charset="0"/>
                <a:ea typeface="Times New Roman" panose="02020603050405020304" pitchFamily="18" charset="0"/>
              </a:rPr>
              <a:t>Η συναίνεση και η ενημέρωση καταρχήν δεν υποβάλλονται σε τύπο. Η συναίνεση μπορεί να είναι και σιωπηρή, δηλαδή συναγόμενη από την συμπεριφορά του (ενημερωμένου) ασθενούς.</a:t>
            </a:r>
          </a:p>
          <a:p>
            <a:pPr algn="just">
              <a:lnSpc>
                <a:spcPct val="150000"/>
              </a:lnSpc>
            </a:pPr>
            <a:r>
              <a:rPr lang="el-GR" sz="4800" b="1" dirty="0">
                <a:solidFill>
                  <a:srgbClr val="FF0000"/>
                </a:solidFill>
                <a:latin typeface="Book Antiqua" panose="02040602050305030304" pitchFamily="18" charset="0"/>
                <a:ea typeface="Times New Roman" panose="02020603050405020304" pitchFamily="18" charset="0"/>
              </a:rPr>
              <a:t>ΠΡΟΣ ΑΣΦΑΛΕΙΑ ΤΟΥ ΙΑΤΡΟΥ ΕΝΔΕΙΚΝΥΤΑΙ ΝΑ ΛΑΜΒΑΝΕΙ ΕΓΓΡΑΦΗ ΚΑΙ ΛΕΠΤΟΜΕΡΗ ΣΥΝΑΙΝΕΣΗ ΓΙΑ ΟΛΕΣ ΤΙΣ ΙΑΤΡΙΚΕΣ ΠΡΑΞΕΙΣ.</a:t>
            </a:r>
            <a:endParaRPr lang="el-GR" sz="4800" b="1" dirty="0">
              <a:solidFill>
                <a:srgbClr val="FF0000"/>
              </a:solidFill>
              <a:effectLst/>
              <a:latin typeface="Book Antiqua" panose="02040602050305030304" pitchFamily="18" charset="0"/>
              <a:ea typeface="Times New Roman" panose="02020603050405020304" pitchFamily="18" charset="0"/>
            </a:endParaRPr>
          </a:p>
          <a:p>
            <a:endParaRPr lang="el-GR" dirty="0"/>
          </a:p>
        </p:txBody>
      </p:sp>
      <p:pic>
        <p:nvPicPr>
          <p:cNvPr id="9" name="Θέση περιεχομένου 8">
            <a:extLst>
              <a:ext uri="{FF2B5EF4-FFF2-40B4-BE49-F238E27FC236}">
                <a16:creationId xmlns:a16="http://schemas.microsoft.com/office/drawing/2014/main" id="{EA32E939-F8C0-107B-9135-D76A35898AEC}"/>
              </a:ext>
            </a:extLst>
          </p:cNvPr>
          <p:cNvPicPr>
            <a:picLocks noGrp="1" noChangeAspect="1"/>
          </p:cNvPicPr>
          <p:nvPr>
            <p:ph sz="half" idx="2"/>
          </p:nvPr>
        </p:nvPicPr>
        <p:blipFill>
          <a:blip r:embed="rId2"/>
          <a:stretch>
            <a:fillRect/>
          </a:stretch>
        </p:blipFill>
        <p:spPr>
          <a:xfrm>
            <a:off x="6804248" y="2996952"/>
            <a:ext cx="2179387" cy="918503"/>
          </a:xfrm>
          <a:prstGeom prst="rect">
            <a:avLst/>
          </a:prstGeom>
        </p:spPr>
      </p:pic>
    </p:spTree>
    <p:extLst>
      <p:ext uri="{BB962C8B-B14F-4D97-AF65-F5344CB8AC3E}">
        <p14:creationId xmlns:p14="http://schemas.microsoft.com/office/powerpoint/2010/main" val="1833602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000" b="1" dirty="0">
                <a:solidFill>
                  <a:prstClr val="black"/>
                </a:solidFill>
                <a:latin typeface="Book Antiqua" panose="02040602050305030304" pitchFamily="18" charset="0"/>
              </a:rPr>
              <a:t>ΕΝΟΤΗΤΑ 6 : ΣΥΝΕΠΕΙΕΣ ΠΑΡΑΒΙΑΣΗΣ ΤΗΣ ΑΝΩ ΥΠΟΧΡΕΩΣΗΣ ΚΑΙ ΠΕΡΙΠΤΩΣΗ ΑΡΣΗΣ ΤΟΥ ΑΔΙΚΟΥ</a:t>
            </a:r>
            <a:endParaRPr lang="el-GR" b="1" dirty="0">
              <a:latin typeface="Book Antiqua" panose="02040602050305030304" pitchFamily="18" charset="0"/>
            </a:endParaRPr>
          </a:p>
        </p:txBody>
      </p:sp>
      <p:sp>
        <p:nvSpPr>
          <p:cNvPr id="3" name="Θέση περιεχομένου 2"/>
          <p:cNvSpPr>
            <a:spLocks noGrp="1"/>
          </p:cNvSpPr>
          <p:nvPr>
            <p:ph sz="half" idx="1"/>
          </p:nvPr>
        </p:nvSpPr>
        <p:spPr>
          <a:xfrm>
            <a:off x="457200" y="1600200"/>
            <a:ext cx="6347048" cy="4853136"/>
          </a:xfrm>
        </p:spPr>
        <p:txBody>
          <a:bodyPr>
            <a:normAutofit fontScale="47500" lnSpcReduction="20000"/>
          </a:bodyPr>
          <a:lstStyle/>
          <a:p>
            <a:pPr algn="just">
              <a:lnSpc>
                <a:spcPct val="150000"/>
              </a:lnSpc>
              <a:spcAft>
                <a:spcPts val="1000"/>
              </a:spcAft>
            </a:pPr>
            <a:r>
              <a:rPr lang="el-GR" sz="2500" dirty="0">
                <a:latin typeface="Book Antiqua" panose="02040602050305030304" pitchFamily="18" charset="0"/>
                <a:ea typeface="Calibri"/>
                <a:cs typeface="Arial"/>
              </a:rPr>
              <a:t>Η παραβίαση των ανωτέρω υποχρεώσεων μπορεί να </a:t>
            </a:r>
            <a:r>
              <a:rPr lang="el-GR" sz="2500" dirty="0">
                <a:solidFill>
                  <a:srgbClr val="FF0000"/>
                </a:solidFill>
                <a:latin typeface="Book Antiqua" panose="02040602050305030304" pitchFamily="18" charset="0"/>
                <a:ea typeface="Calibri"/>
                <a:cs typeface="Arial"/>
              </a:rPr>
              <a:t>θεμελιώσει αστική ευθύνη του ιατρού προς αποζημίωση του ασθενούς, καθώς και ποινική ευθύνη, </a:t>
            </a:r>
            <a:r>
              <a:rPr lang="el-GR" sz="2500" dirty="0">
                <a:latin typeface="Book Antiqua" panose="02040602050305030304" pitchFamily="18" charset="0"/>
                <a:ea typeface="Calibri"/>
                <a:cs typeface="Arial"/>
              </a:rPr>
              <a:t>καθώς παραβιάζονται οι κανόνες του ποινικού δικαίου που απαγορεύουν την προσβολή της σωματικής ακεραιότητας, υγείας και ζωής του προσώπου ή δύναται να θεμελιώσει ποινική ευθύνη λόγω άσκησης παράνομης βίας.   </a:t>
            </a:r>
          </a:p>
          <a:p>
            <a:pPr algn="just">
              <a:lnSpc>
                <a:spcPct val="150000"/>
              </a:lnSpc>
              <a:spcAft>
                <a:spcPts val="1000"/>
              </a:spcAft>
            </a:pPr>
            <a:r>
              <a:rPr lang="el-GR" sz="2500" dirty="0">
                <a:latin typeface="Book Antiqua" panose="02040602050305030304" pitchFamily="18" charset="0"/>
                <a:ea typeface="Calibri"/>
                <a:cs typeface="Arial"/>
              </a:rPr>
              <a:t>Περαιτέρω στο άρθρο 36 του Κώδικα Ιατρικής Δεοντολογίας προβλέπεται </a:t>
            </a:r>
            <a:r>
              <a:rPr lang="el-GR" sz="2500" dirty="0">
                <a:solidFill>
                  <a:srgbClr val="FF0000"/>
                </a:solidFill>
                <a:latin typeface="Book Antiqua" panose="02040602050305030304" pitchFamily="18" charset="0"/>
                <a:ea typeface="Calibri"/>
                <a:cs typeface="Arial"/>
              </a:rPr>
              <a:t>η πειθαρχική τιμωρία του ιατρού, ενώ παράλληλα, ο ιατρός μπορεί να τιμωρηθεί με προσωρινή ανάκληση της άδειάς του ασκήσεως επαγγέλματος, με προσωρινή παύση από θέση που τυχόν κατέχει στο Δημόσιο για τουλάχιστον δύο (2) χρόνια και πρόστιμο από πενήντα χιλιάδες (50.000,00) ευρώ έως διακόσιες χιλιάδες (200.000,00) ευρώ</a:t>
            </a:r>
            <a:r>
              <a:rPr lang="el-GR" sz="2500" dirty="0">
                <a:latin typeface="Book Antiqua" panose="02040602050305030304" pitchFamily="18" charset="0"/>
                <a:ea typeface="Calibri"/>
                <a:cs typeface="Arial"/>
              </a:rPr>
              <a:t>, κατόπιν αποφάσεως του Υπουργού Υγείας.</a:t>
            </a:r>
          </a:p>
          <a:p>
            <a:pPr algn="just">
              <a:lnSpc>
                <a:spcPct val="150000"/>
              </a:lnSpc>
              <a:spcAft>
                <a:spcPts val="1000"/>
              </a:spcAft>
            </a:pPr>
            <a:r>
              <a:rPr lang="el-GR" sz="2500" dirty="0">
                <a:latin typeface="Book Antiqua" panose="02040602050305030304" pitchFamily="18" charset="0"/>
                <a:ea typeface="Calibri"/>
                <a:cs typeface="Arial"/>
              </a:rPr>
              <a:t>Με την </a:t>
            </a:r>
            <a:r>
              <a:rPr lang="el-GR" sz="2500" dirty="0">
                <a:solidFill>
                  <a:srgbClr val="FF0000"/>
                </a:solidFill>
                <a:latin typeface="Book Antiqua" panose="02040602050305030304" pitchFamily="18" charset="0"/>
                <a:ea typeface="Calibri"/>
                <a:cs typeface="Arial"/>
              </a:rPr>
              <a:t>συναίνεση του ασθενούς αίρεται το καταρχήν άδικο της πράξης, εφόσον βέβαια η συναίνεση είναι έγκυρη, δηλαδή ο ασθενής έχει προηγουμένως ενημερωθεί πλήρως</a:t>
            </a:r>
            <a:r>
              <a:rPr lang="el-GR" sz="2500" dirty="0">
                <a:latin typeface="Book Antiqua" panose="02040602050305030304" pitchFamily="18" charset="0"/>
                <a:ea typeface="Calibri"/>
                <a:cs typeface="Arial"/>
              </a:rPr>
              <a:t>. Αν η ενημέρωση ήταν ανύπαρκτη ή πλημμελής, τότε ο ιατρός υπέχει αστική και ποινική ευθύνη.</a:t>
            </a:r>
          </a:p>
          <a:p>
            <a:pPr algn="just">
              <a:lnSpc>
                <a:spcPct val="150000"/>
              </a:lnSpc>
              <a:spcAft>
                <a:spcPts val="1000"/>
              </a:spcAft>
            </a:pPr>
            <a:endParaRPr lang="el-GR" sz="2400" dirty="0">
              <a:ea typeface="Calibri"/>
              <a:cs typeface="Arial"/>
            </a:endParaRPr>
          </a:p>
          <a:p>
            <a:pPr algn="just">
              <a:lnSpc>
                <a:spcPct val="150000"/>
              </a:lnSpc>
              <a:spcAft>
                <a:spcPts val="1000"/>
              </a:spcAft>
            </a:pPr>
            <a:endParaRPr lang="el-GR" sz="2800" dirty="0">
              <a:ea typeface="Calibri"/>
              <a:cs typeface="Arial"/>
            </a:endParaRPr>
          </a:p>
          <a:p>
            <a:endParaRPr lang="el-GR" dirty="0"/>
          </a:p>
        </p:txBody>
      </p:sp>
      <p:pic>
        <p:nvPicPr>
          <p:cNvPr id="6" name="Θέση περιεχομένου 5" descr="Εικόνα που περιέχει σκίτσο/σχέδιο, ζωγραφιά, τέχνη με γραμμές, εικονογράφηση&#10;&#10;Το περιεχόμενο που δημιουργείται από AI ενδέχεται να είναι εσφαλμένο.">
            <a:extLst>
              <a:ext uri="{FF2B5EF4-FFF2-40B4-BE49-F238E27FC236}">
                <a16:creationId xmlns:a16="http://schemas.microsoft.com/office/drawing/2014/main" id="{98D43296-08AE-4D5D-8C48-F03E4082089F}"/>
              </a:ext>
            </a:extLst>
          </p:cNvPr>
          <p:cNvPicPr>
            <a:picLocks noGrp="1" noChangeAspect="1"/>
          </p:cNvPicPr>
          <p:nvPr>
            <p:ph sz="half" idx="2"/>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308304" y="2060848"/>
            <a:ext cx="1729969" cy="1946910"/>
          </a:xfrm>
        </p:spPr>
      </p:pic>
      <p:sp>
        <p:nvSpPr>
          <p:cNvPr id="7" name="TextBox 6">
            <a:extLst>
              <a:ext uri="{FF2B5EF4-FFF2-40B4-BE49-F238E27FC236}">
                <a16:creationId xmlns:a16="http://schemas.microsoft.com/office/drawing/2014/main" id="{8A1DDFD8-3024-32F9-B2B8-080B9FB40C80}"/>
              </a:ext>
            </a:extLst>
          </p:cNvPr>
          <p:cNvSpPr txBox="1"/>
          <p:nvPr/>
        </p:nvSpPr>
        <p:spPr>
          <a:xfrm>
            <a:off x="7236296" y="4149080"/>
            <a:ext cx="1632421" cy="415498"/>
          </a:xfrm>
          <a:prstGeom prst="rect">
            <a:avLst/>
          </a:prstGeom>
          <a:noFill/>
        </p:spPr>
        <p:txBody>
          <a:bodyPr wrap="square" rtlCol="0">
            <a:spAutoFit/>
          </a:bodyPr>
          <a:lstStyle/>
          <a:p>
            <a:r>
              <a:rPr lang="el-GR" sz="700" dirty="0">
                <a:hlinkClick r:id="rId3" tooltip="https://proyectocoexiste.blogspot.com/"/>
              </a:rPr>
              <a:t>Αυτή η φωτογραφία</a:t>
            </a:r>
            <a:r>
              <a:rPr lang="el-GR" sz="700" dirty="0"/>
              <a:t> από Άγνωστος συντάκτης με άδεια χρήσης </a:t>
            </a:r>
            <a:r>
              <a:rPr lang="el-GR" sz="700" dirty="0">
                <a:hlinkClick r:id="rId4" tooltip="https://creativecommons.org/licenses/by-nc-sa/3.0/"/>
              </a:rPr>
              <a:t>CC BY-SA-NC</a:t>
            </a:r>
            <a:endParaRPr lang="el-GR" sz="700" dirty="0"/>
          </a:p>
        </p:txBody>
      </p:sp>
    </p:spTree>
    <p:extLst>
      <p:ext uri="{BB962C8B-B14F-4D97-AF65-F5344CB8AC3E}">
        <p14:creationId xmlns:p14="http://schemas.microsoft.com/office/powerpoint/2010/main" val="2757902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000" b="1" dirty="0">
                <a:latin typeface="Book Antiqua" panose="02040602050305030304" pitchFamily="18" charset="0"/>
              </a:rPr>
              <a:t>ΕΝΟΤΗΤΑ 7: ΕΞΑΙΡΕΣΕΙΣ ΑΠΌ ΤΗΝ ΥΠΟΧΡΕΩΣΗ ΕΝΗΜΕΡΩΣΗΣ</a:t>
            </a:r>
          </a:p>
        </p:txBody>
      </p:sp>
      <p:sp>
        <p:nvSpPr>
          <p:cNvPr id="3" name="Θέση περιεχομένου 2"/>
          <p:cNvSpPr>
            <a:spLocks noGrp="1"/>
          </p:cNvSpPr>
          <p:nvPr>
            <p:ph sz="half" idx="4294967295"/>
          </p:nvPr>
        </p:nvSpPr>
        <p:spPr>
          <a:xfrm>
            <a:off x="0" y="1600200"/>
            <a:ext cx="8820472" cy="4525963"/>
          </a:xfrm>
        </p:spPr>
        <p:txBody>
          <a:bodyPr>
            <a:normAutofit/>
          </a:bodyPr>
          <a:lstStyle/>
          <a:p>
            <a:endParaRPr lang="el-GR" dirty="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l-GR" sz="1200" b="1" i="0" u="none" strike="noStrike" kern="1200" cap="none" spc="0" normalizeH="0" baseline="0" noProof="0" dirty="0">
                <a:ln>
                  <a:noFill/>
                </a:ln>
                <a:solidFill>
                  <a:srgbClr val="FF0000"/>
                </a:solidFill>
                <a:effectLst/>
                <a:uLnTx/>
                <a:uFillTx/>
                <a:latin typeface="Book Antiqua" panose="02040602050305030304" pitchFamily="18" charset="0"/>
              </a:rPr>
              <a:t>Α) Σε περίπτωση άμεσης, απόλυτης και κατεπείγουσας ανάγκης παροχής ιατρικής φροντίδας </a:t>
            </a:r>
            <a:r>
              <a:rPr kumimoji="0" lang="el-GR" sz="1200" b="0" i="0" u="none" strike="noStrike" kern="1200" cap="none" spc="0" normalizeH="0" baseline="0" noProof="0" dirty="0">
                <a:ln>
                  <a:noFill/>
                </a:ln>
                <a:solidFill>
                  <a:prstClr val="black"/>
                </a:solidFill>
                <a:effectLst/>
                <a:uLnTx/>
                <a:uFillTx/>
                <a:latin typeface="Book Antiqua" panose="02040602050305030304" pitchFamily="18" charset="0"/>
              </a:rPr>
              <a:t>(άρθρο 8 Ν 2619/1998 και 12 </a:t>
            </a:r>
            <a:r>
              <a:rPr kumimoji="0" lang="el-GR" sz="1200" b="0" i="0" u="none" strike="noStrike" kern="1200" cap="none" spc="0" normalizeH="0" baseline="0" noProof="0" dirty="0" err="1">
                <a:ln>
                  <a:noFill/>
                </a:ln>
                <a:solidFill>
                  <a:prstClr val="black"/>
                </a:solidFill>
                <a:effectLst/>
                <a:uLnTx/>
                <a:uFillTx/>
                <a:latin typeface="Book Antiqua" panose="02040602050305030304" pitchFamily="18" charset="0"/>
              </a:rPr>
              <a:t>παρ</a:t>
            </a:r>
            <a:r>
              <a:rPr kumimoji="0" lang="el-GR" sz="1200" b="0" i="0" u="none" strike="noStrike" kern="1200" cap="none" spc="0" normalizeH="0" baseline="0" noProof="0" dirty="0">
                <a:ln>
                  <a:noFill/>
                </a:ln>
                <a:solidFill>
                  <a:prstClr val="black"/>
                </a:solidFill>
                <a:effectLst/>
                <a:uLnTx/>
                <a:uFillTx/>
                <a:latin typeface="Book Antiqua" panose="02040602050305030304" pitchFamily="18" charset="0"/>
              </a:rPr>
              <a:t> 3α Ν 3418/2005).</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l-GR" sz="1200" b="1" i="0" u="none" strike="noStrike" kern="1200" cap="none" spc="0" normalizeH="0" baseline="0" noProof="0" dirty="0">
                <a:ln>
                  <a:noFill/>
                </a:ln>
                <a:solidFill>
                  <a:srgbClr val="FF0000"/>
                </a:solidFill>
                <a:effectLst/>
                <a:uLnTx/>
                <a:uFillTx/>
                <a:latin typeface="Book Antiqua" panose="02040602050305030304" pitchFamily="18" charset="0"/>
              </a:rPr>
              <a:t>Β) Σε περίπτωση απόπειρας αυτοκτονίας </a:t>
            </a:r>
            <a:r>
              <a:rPr kumimoji="0" lang="el-GR" sz="1200" b="0" i="0" u="none" strike="noStrike" kern="1200" cap="none" spc="0" normalizeH="0" baseline="0" noProof="0" dirty="0">
                <a:ln>
                  <a:noFill/>
                </a:ln>
                <a:solidFill>
                  <a:prstClr val="black"/>
                </a:solidFill>
                <a:effectLst/>
                <a:uLnTx/>
                <a:uFillTx/>
                <a:latin typeface="Book Antiqua" panose="02040602050305030304" pitchFamily="18" charset="0"/>
              </a:rPr>
              <a:t>(άρθρο 12 παρ. 3β Ν 3418/2005, άρθρο 7 Σύμβασης για τα ανθρώπινα δικαιώματα και την </a:t>
            </a:r>
            <a:r>
              <a:rPr kumimoji="0" lang="el-GR" sz="1200" b="0" i="0" u="none" strike="noStrike" kern="1200" cap="none" spc="0" normalizeH="0" baseline="0" noProof="0" dirty="0" err="1">
                <a:ln>
                  <a:noFill/>
                </a:ln>
                <a:solidFill>
                  <a:prstClr val="black"/>
                </a:solidFill>
                <a:effectLst/>
                <a:uLnTx/>
                <a:uFillTx/>
                <a:latin typeface="Book Antiqua" panose="02040602050305030304" pitchFamily="18" charset="0"/>
              </a:rPr>
              <a:t>βιοϊατρική</a:t>
            </a:r>
            <a:r>
              <a:rPr kumimoji="0" lang="el-GR" sz="1200" b="0" i="0" u="none" strike="noStrike" kern="1200" cap="none" spc="0" normalizeH="0" baseline="0" noProof="0" dirty="0">
                <a:ln>
                  <a:noFill/>
                </a:ln>
                <a:solidFill>
                  <a:prstClr val="black"/>
                </a:solidFill>
                <a:effectLst/>
                <a:uLnTx/>
                <a:uFillTx/>
                <a:latin typeface="Book Antiqua" panose="02040602050305030304" pitchFamily="18" charset="0"/>
              </a:rPr>
              <a:t> [Ν 2619/1998)].</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l-GR" sz="1200" b="1" i="0" u="none" strike="noStrike" kern="1200" cap="none" spc="0" normalizeH="0" baseline="0" noProof="0" dirty="0">
                <a:ln>
                  <a:noFill/>
                </a:ln>
                <a:solidFill>
                  <a:srgbClr val="FF0000"/>
                </a:solidFill>
                <a:effectLst/>
                <a:uLnTx/>
                <a:uFillTx/>
                <a:latin typeface="Book Antiqua" panose="02040602050305030304" pitchFamily="18" charset="0"/>
              </a:rPr>
              <a:t>Γ) Σε περιπτώσεις όπου υπό προϋποθέσεις, δύναται πρόσωπο το οποίο πάσχει από διανοητική διαταραχή σοβαρής μορφής να υποβληθεί χωρίς την συναίνεσή του σε ιατρική πράξη, αν χωρίς αυτήν πιθανολογείται ότι θα προκύψει  σοβαρή βλάβη στην υγεία του.</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l-GR" sz="1200" b="1" i="0" u="none" strike="noStrike" kern="1200" cap="none" spc="0" normalizeH="0" baseline="0" noProof="0" dirty="0">
                <a:ln>
                  <a:noFill/>
                </a:ln>
                <a:solidFill>
                  <a:srgbClr val="FF0000"/>
                </a:solidFill>
                <a:effectLst/>
                <a:uLnTx/>
                <a:uFillTx/>
                <a:latin typeface="Book Antiqua" panose="02040602050305030304" pitchFamily="18" charset="0"/>
              </a:rPr>
              <a:t>Δ) Σε περιπτώσεις όπου γονείς ανηλίκου ή συγγενείς ασθενούς που για οποιονδήποτε λόγο δεν μπορεί να δώσει την συναίνεσή του ή τρίτος που έχει το συγκεκριμένο δικαίωμα, αρνούνται για οποιονδήποτε λόγο να δώσουν την συναίνεσή τους και υπάρχει ανάγκη άμεσης επέμβασης για να αποτραπεί κίνδυνος για την ζωή και την υγεία του ασθενούς </a:t>
            </a:r>
            <a:r>
              <a:rPr kumimoji="0" lang="el-GR" sz="1200" b="0" i="0" u="none" strike="noStrike" kern="1200" cap="none" spc="0" normalizeH="0" baseline="0" noProof="0" dirty="0">
                <a:ln>
                  <a:noFill/>
                </a:ln>
                <a:solidFill>
                  <a:prstClr val="black"/>
                </a:solidFill>
                <a:effectLst/>
                <a:uLnTx/>
                <a:uFillTx/>
                <a:latin typeface="Book Antiqua" panose="02040602050305030304" pitchFamily="18" charset="0"/>
              </a:rPr>
              <a:t>( άρθρο 12 </a:t>
            </a:r>
            <a:r>
              <a:rPr kumimoji="0" lang="el-GR" sz="1200" b="0" i="0" u="none" strike="noStrike" kern="1200" cap="none" spc="0" normalizeH="0" baseline="0" noProof="0" dirty="0" err="1">
                <a:ln>
                  <a:noFill/>
                </a:ln>
                <a:solidFill>
                  <a:prstClr val="black"/>
                </a:solidFill>
                <a:effectLst/>
                <a:uLnTx/>
                <a:uFillTx/>
                <a:latin typeface="Book Antiqua" panose="02040602050305030304" pitchFamily="18" charset="0"/>
              </a:rPr>
              <a:t>παρ</a:t>
            </a:r>
            <a:r>
              <a:rPr kumimoji="0" lang="el-GR" sz="1200" b="0" i="0" u="none" strike="noStrike" kern="1200" cap="none" spc="0" normalizeH="0" baseline="0" noProof="0" dirty="0">
                <a:ln>
                  <a:noFill/>
                </a:ln>
                <a:solidFill>
                  <a:prstClr val="black"/>
                </a:solidFill>
                <a:effectLst/>
                <a:uLnTx/>
                <a:uFillTx/>
                <a:latin typeface="Book Antiqua" panose="02040602050305030304" pitchFamily="18" charset="0"/>
              </a:rPr>
              <a:t> 3γ Ν 3418/2005 και άρθρο 1534 ΑΚ αποκλειστικά για ανηλίκους).</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l-GR" sz="1200" b="1" i="0" u="none" strike="noStrike" kern="1200" cap="none" spc="0" normalizeH="0" baseline="0" noProof="0" dirty="0">
                <a:ln>
                  <a:noFill/>
                </a:ln>
                <a:solidFill>
                  <a:srgbClr val="FF0000"/>
                </a:solidFill>
                <a:effectLst/>
                <a:uLnTx/>
                <a:uFillTx/>
                <a:latin typeface="Book Antiqua" panose="02040602050305030304" pitchFamily="18" charset="0"/>
              </a:rPr>
              <a:t>Ε) Σε περιπτώσεις ακούσιας νοσηλείας λόγω ψυχικής διαταραχής, η </a:t>
            </a:r>
            <a:r>
              <a:rPr kumimoji="0" lang="el-GR" sz="1200" b="0" i="0" u="none" strike="noStrike" kern="1200" cap="none" spc="0" normalizeH="0" baseline="0" noProof="0" dirty="0">
                <a:ln>
                  <a:noFill/>
                </a:ln>
                <a:solidFill>
                  <a:prstClr val="black"/>
                </a:solidFill>
                <a:effectLst/>
                <a:uLnTx/>
                <a:uFillTx/>
                <a:latin typeface="Book Antiqua" panose="02040602050305030304" pitchFamily="18" charset="0"/>
              </a:rPr>
              <a:t>οποία ρυθμίζεται ειδικά από τον Ν. 2071/1992 (άρθρο 95 </a:t>
            </a:r>
            <a:r>
              <a:rPr kumimoji="0" lang="el-GR" sz="1200" b="0" i="0" u="none" strike="noStrike" kern="1200" cap="none" spc="0" normalizeH="0" baseline="0" noProof="0" dirty="0" err="1">
                <a:ln>
                  <a:noFill/>
                </a:ln>
                <a:solidFill>
                  <a:prstClr val="black"/>
                </a:solidFill>
                <a:effectLst/>
                <a:uLnTx/>
                <a:uFillTx/>
                <a:latin typeface="Book Antiqua" panose="02040602050305030304" pitchFamily="18" charset="0"/>
              </a:rPr>
              <a:t>επ</a:t>
            </a:r>
            <a:r>
              <a:rPr kumimoji="0" lang="el-GR" sz="1200" b="0" i="0" u="none" strike="noStrike" kern="1200" cap="none" spc="0" normalizeH="0" baseline="0" noProof="0" dirty="0">
                <a:ln>
                  <a:noFill/>
                </a:ln>
                <a:solidFill>
                  <a:prstClr val="black"/>
                </a:solidFill>
                <a:effectLst/>
                <a:uLnTx/>
                <a:uFillTx/>
                <a:latin typeface="Book Antiqua" panose="02040602050305030304" pitchFamily="18" charset="0"/>
              </a:rPr>
              <a:t>.) και το άρθρο 16 Ν. 2716/1999, καθώς και την γενική διάταξη του άρθρου 1687 ΑΚ.</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l-GR" sz="1200" b="1" i="0" u="none" strike="noStrike" kern="1200" cap="none" spc="0" normalizeH="0" baseline="0" noProof="0" dirty="0">
                <a:ln>
                  <a:noFill/>
                </a:ln>
                <a:solidFill>
                  <a:srgbClr val="FF0000"/>
                </a:solidFill>
                <a:effectLst/>
                <a:uLnTx/>
                <a:uFillTx/>
                <a:latin typeface="Book Antiqua" panose="02040602050305030304" pitchFamily="18" charset="0"/>
              </a:rPr>
              <a:t>ΣΤ) Ιατρικών πράξεων που είναι τρέχουσες και ακίνδυνες και η συναίνεση τεκμαίρεται. </a:t>
            </a:r>
            <a:r>
              <a:rPr kumimoji="0" lang="el-GR" sz="1200" b="0" i="0" u="none" strike="noStrike" kern="1200" cap="none" spc="0" normalizeH="0" baseline="0" noProof="0" dirty="0">
                <a:ln>
                  <a:noFill/>
                </a:ln>
                <a:solidFill>
                  <a:prstClr val="black"/>
                </a:solidFill>
                <a:effectLst/>
                <a:uLnTx/>
                <a:uFillTx/>
                <a:latin typeface="Book Antiqua" panose="02040602050305030304" pitchFamily="18" charset="0"/>
              </a:rPr>
              <a:t>Πχ Εξέταση στο ιατρείο, αιματολογικές εξετάσεις, όπου όμως και σε αυτές τις περιπτώσεις συνίσταται για την προστασία του ιατρού, να λαμβάνει έγγραφη συναίνεση, προς αποφυγή καταγγελιών για ανάρμοστη συμπεριφορά κτλ.</a:t>
            </a:r>
          </a:p>
          <a:p>
            <a:endParaRPr lang="el-GR" dirty="0"/>
          </a:p>
        </p:txBody>
      </p:sp>
    </p:spTree>
    <p:extLst>
      <p:ext uri="{BB962C8B-B14F-4D97-AF65-F5344CB8AC3E}">
        <p14:creationId xmlns:p14="http://schemas.microsoft.com/office/powerpoint/2010/main" val="404242980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646</TotalTime>
  <Words>2680</Words>
  <Application>Microsoft Office PowerPoint</Application>
  <PresentationFormat>Προβολή στην οθόνη (4:3)</PresentationFormat>
  <Paragraphs>109</Paragraphs>
  <Slides>14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14</vt:i4>
      </vt:variant>
    </vt:vector>
  </HeadingPairs>
  <TitlesOfParts>
    <vt:vector size="19" baseType="lpstr">
      <vt:lpstr>Arial</vt:lpstr>
      <vt:lpstr>Book Antiqua</vt:lpstr>
      <vt:lpstr>Calibri</vt:lpstr>
      <vt:lpstr>Symbol</vt:lpstr>
      <vt:lpstr>Θέμα του Office</vt:lpstr>
      <vt:lpstr>ΖΗΤΗΜΑΤΑ ΑΠΌ ΤΗΝ ΥΠΟΧΡΕΩΣΗ ΤΟΥ ΙΑΤΡΟΥ ΕΝΗΜΕΡΩΣΗΣ ΤΟΥ ΑΣΘΕΝΟΥΣ ΓΙΑ ΤΗΝ ΔΙΕΝΕΡΓΕΙΑ ΜΙΑΣ ΙΑΤΡΙΚΗΣ ΠΡΑΞΗΣ ΚΑΙ Ο ΡΟΛΟΣ ΤΟΥ ΑΣΘΕΝΟΥΣ</vt:lpstr>
      <vt:lpstr>ΕΝΟΤΗΤΑ 1 : ΣΧΕΣΗ ΙΑΤΡΟΥ ΚΑΙ ΑΣΘΕΝΗ</vt:lpstr>
      <vt:lpstr>ΕΝΟΤΗΤΑ 2 : ΕΝΝΟΙΑ ΙΑΤΡΙΚΗΣ ΠΡΑΞΗΣ – ΕΝΝΟΙΑ ΑΣΘΕΝΟΥΣ</vt:lpstr>
      <vt:lpstr>ΕΝΟΤΗΤΑ 3 : ΥΠΟΧΡΕΩΣΗ ΙΑΤΡΟΥ ΠΡΟΣ ΕΝΗΜΕΡΩΣΗ ΑΣΘΕΝΟΥΣ – ΔΙΚΑΙΩΜΑΤΑ ΑΣΘΕΝΟΥΣ</vt:lpstr>
      <vt:lpstr>ΕΝΟΤΗΤΑ 4 : ΠΕΡΙΕΧΟΜΕΝΟ ΕΝΗΜΕΡΩΣΗΣ - ΠΑΡΑΔΕΙΓΜΑΤΑ</vt:lpstr>
      <vt:lpstr>ΠΑΡΑΔΕΙΓΜΑΤΑ</vt:lpstr>
      <vt:lpstr> ΕΝΟΤΗΤΑ 5 : ΝΟΜΙΚΗ ΦΥΣΗ ΚΑΙ ΕΓΚΥΡΟΤΗΤΑ ΤΗΣ ΣΥΝΑΙΝΕΣΗΣ</vt:lpstr>
      <vt:lpstr>ΕΝΟΤΗΤΑ 6 : ΣΥΝΕΠΕΙΕΣ ΠΑΡΑΒΙΑΣΗΣ ΤΗΣ ΑΝΩ ΥΠΟΧΡΕΩΣΗΣ ΚΑΙ ΠΕΡΙΠΤΩΣΗ ΑΡΣΗΣ ΤΟΥ ΑΔΙΚΟΥ</vt:lpstr>
      <vt:lpstr>ΕΝΟΤΗΤΑ 7: ΕΞΑΙΡΕΣΕΙΣ ΑΠΌ ΤΗΝ ΥΠΟΧΡΕΩΣΗ ΕΝΗΜΕΡΩΣΗΣ</vt:lpstr>
      <vt:lpstr>ΕΝΟΤΗΤΑ 8: ΠΕΡΙΠΤΩΣΕΙΣ ΟΠΟΥ Η ΕΝΗΜΕΡΩΣΗ ΤΟΥ ΑΣΘΕΝΟΥΣ ΕΊΝΑΙ ΔΥΣΧΕΡΗΣ - ΠΑΡΑΔΕΙΓΜΑΤΑ</vt:lpstr>
      <vt:lpstr>ΕΝΟΤΗΤΑ 9 : ΠΑΡΑΝΟΜΕΣ ΙΑΤΡΙΚΕΣ ΠΡΑΞΕΙΣ ΠΑΡΑ ΤΗΝ ΥΠΑΡΞΗ ΣΥΝΑΙΝΕΣΗΣ</vt:lpstr>
      <vt:lpstr>ΕΝΟΤΗΤΑ 10: ΥΠΟ ΟΡΟΥΣ ΝΟΜΙΜΕΣ ΙΑΤΡΙΚΕΣ ΠΡΑΞΕΙΣ ΠΑΡΑ ΤΗΝ ΥΠΑΡΞΗ ΣΥΝΑΙΝΕΣΗΣ</vt:lpstr>
      <vt:lpstr>ΣΥΜΠΕΡΑΣΜΑΤΑ</vt:lpstr>
      <vt:lpstr>ΠΗΓΕΣ - ΒΙΒΛΙΟΓΡΑΦΙΑ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ΚΑΤΕΡΙΝΑ</dc:creator>
  <cp:lastModifiedBy>D. VALVI- A. MOURTZINI &amp; PΑRTNERS LAW FIRM</cp:lastModifiedBy>
  <cp:revision>41</cp:revision>
  <dcterms:created xsi:type="dcterms:W3CDTF">2025-06-15T18:43:21Z</dcterms:created>
  <dcterms:modified xsi:type="dcterms:W3CDTF">2025-10-30T10:58:01Z</dcterms:modified>
</cp:coreProperties>
</file>